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83" r:id="rId5"/>
    <p:sldId id="300" r:id="rId6"/>
    <p:sldId id="319" r:id="rId7"/>
    <p:sldId id="304" r:id="rId8"/>
    <p:sldId id="320" r:id="rId9"/>
    <p:sldId id="321" r:id="rId10"/>
    <p:sldId id="305" r:id="rId11"/>
    <p:sldId id="316" r:id="rId12"/>
    <p:sldId id="306" r:id="rId13"/>
    <p:sldId id="307" r:id="rId14"/>
    <p:sldId id="310" r:id="rId15"/>
    <p:sldId id="311" r:id="rId16"/>
    <p:sldId id="313" r:id="rId17"/>
    <p:sldId id="312" r:id="rId18"/>
    <p:sldId id="314" r:id="rId19"/>
    <p:sldId id="318" r:id="rId20"/>
    <p:sldId id="317" r:id="rId21"/>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E18F2-F2E9-DA54-3EE7-0954BE0D3881}" v="182" dt="2021-01-30T17:05:55.764"/>
    <p1510:client id="{FC0EEA51-A5BE-75BC-3761-B9D29C53B88B}" v="22" dt="2021-01-30T15:05:23.34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15A77-98F0-429F-934C-44096545FF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B131CC17-9783-47D4-8BA5-745A237483B4}">
      <dgm:prSet phldrT="[Metin]" custT="1"/>
      <dgm:spPr/>
      <dgm:t>
        <a:bodyPr/>
        <a:lstStyle/>
        <a:p>
          <a:r>
            <a:rPr lang="tr-TR" sz="2400"/>
            <a:t>Mütevelli Heyet Başkanlığı</a:t>
          </a:r>
          <a:endParaRPr lang="tr-TR" sz="2400" b="0" i="1"/>
        </a:p>
      </dgm:t>
    </dgm:pt>
    <dgm:pt modelId="{F70F0DF9-37A9-498F-9582-CDF8F50F456F}" type="parTrans" cxnId="{E2C05D84-EC1B-4B39-A882-D16CE93F7455}">
      <dgm:prSet/>
      <dgm:spPr/>
      <dgm:t>
        <a:bodyPr/>
        <a:lstStyle/>
        <a:p>
          <a:endParaRPr lang="tr-TR"/>
        </a:p>
      </dgm:t>
    </dgm:pt>
    <dgm:pt modelId="{779A2A7F-211C-4578-A715-307A019CB9C4}" type="sibTrans" cxnId="{E2C05D84-EC1B-4B39-A882-D16CE93F7455}">
      <dgm:prSet custT="1"/>
      <dgm:spPr/>
      <dgm:t>
        <a:bodyPr/>
        <a:lstStyle/>
        <a:p>
          <a:endParaRPr lang="tr-TR"/>
        </a:p>
      </dgm:t>
    </dgm:pt>
    <dgm:pt modelId="{5CCD28EF-6420-4546-9310-F04FC834B121}">
      <dgm:prSet phldrT="[Metin]" custT="1"/>
      <dgm:spPr/>
      <dgm:t>
        <a:bodyPr/>
        <a:lstStyle/>
        <a:p>
          <a:r>
            <a:rPr lang="tr-TR" sz="2400"/>
            <a:t>Denetim Komitesi</a:t>
          </a:r>
          <a:endParaRPr lang="tr-TR" sz="1800" i="1"/>
        </a:p>
      </dgm:t>
    </dgm:pt>
    <dgm:pt modelId="{CECEE724-A921-404D-A4D6-5884339FCDBE}" type="parTrans" cxnId="{71369496-50FF-4078-B906-4E19B13D52CF}">
      <dgm:prSet/>
      <dgm:spPr>
        <a:ln>
          <a:noFill/>
        </a:ln>
      </dgm:spPr>
      <dgm:t>
        <a:bodyPr/>
        <a:lstStyle/>
        <a:p>
          <a:endParaRPr lang="tr-TR" sz="1800"/>
        </a:p>
      </dgm:t>
    </dgm:pt>
    <dgm:pt modelId="{94446CD2-2B40-49EC-91F7-A7BBF9C2C594}" type="sibTrans" cxnId="{71369496-50FF-4078-B906-4E19B13D52CF}">
      <dgm:prSet custT="1"/>
      <dgm:spPr/>
      <dgm:t>
        <a:bodyPr/>
        <a:lstStyle/>
        <a:p>
          <a:endParaRPr lang="tr-TR"/>
        </a:p>
      </dgm:t>
    </dgm:pt>
    <dgm:pt modelId="{BE372E8E-6007-4342-B4F1-0B9C847C1E71}">
      <dgm:prSet phldrT="[Metin]" custT="1"/>
      <dgm:spPr/>
      <dgm:t>
        <a:bodyPr/>
        <a:lstStyle/>
        <a:p>
          <a:r>
            <a:rPr lang="tr-TR" sz="2000"/>
            <a:t>Kurumsal Risk ve Güvence Koordinatörlüğü</a:t>
          </a:r>
          <a:endParaRPr lang="tr-TR" sz="2000" i="1"/>
        </a:p>
      </dgm:t>
    </dgm:pt>
    <dgm:pt modelId="{50C31CC7-7B78-483B-B48B-7E3A3464C969}" type="parTrans" cxnId="{78F1008D-7A28-4A00-8F14-5DF8833B490D}">
      <dgm:prSet/>
      <dgm:spPr>
        <a:ln>
          <a:noFill/>
        </a:ln>
      </dgm:spPr>
      <dgm:t>
        <a:bodyPr/>
        <a:lstStyle/>
        <a:p>
          <a:endParaRPr lang="tr-TR" sz="1800"/>
        </a:p>
      </dgm:t>
    </dgm:pt>
    <dgm:pt modelId="{3F61194F-BA3F-48F6-9033-C009582041A5}" type="sibTrans" cxnId="{78F1008D-7A28-4A00-8F14-5DF8833B490D}">
      <dgm:prSet custT="1"/>
      <dgm:spPr/>
      <dgm:t>
        <a:bodyPr/>
        <a:lstStyle/>
        <a:p>
          <a:endParaRPr lang="tr-TR"/>
        </a:p>
      </dgm:t>
    </dgm:pt>
    <dgm:pt modelId="{8EE03FEF-9758-46B1-A6E7-0272B7D02BA3}">
      <dgm:prSet phldrT="[Metin]" custT="1"/>
      <dgm:spPr/>
      <dgm:t>
        <a:bodyPr/>
        <a:lstStyle/>
        <a:p>
          <a:r>
            <a:rPr lang="tr-TR" sz="2400" i="1"/>
            <a:t>Rektörlük</a:t>
          </a:r>
        </a:p>
      </dgm:t>
    </dgm:pt>
    <dgm:pt modelId="{BD10EA47-D829-4FA1-8A55-E1502A976E97}" type="parTrans" cxnId="{ED5695F5-4CE4-4A49-A018-38CE60680D37}">
      <dgm:prSet/>
      <dgm:spPr>
        <a:ln w="28575">
          <a:solidFill>
            <a:srgbClr val="0070C0"/>
          </a:solidFill>
        </a:ln>
      </dgm:spPr>
      <dgm:t>
        <a:bodyPr/>
        <a:lstStyle/>
        <a:p>
          <a:endParaRPr lang="tr-TR" sz="1800"/>
        </a:p>
      </dgm:t>
    </dgm:pt>
    <dgm:pt modelId="{59ECA984-0A10-4FC7-A051-827CA884622A}" type="sibTrans" cxnId="{ED5695F5-4CE4-4A49-A018-38CE60680D37}">
      <dgm:prSet/>
      <dgm:spPr/>
      <dgm:t>
        <a:bodyPr/>
        <a:lstStyle/>
        <a:p>
          <a:endParaRPr lang="tr-TR"/>
        </a:p>
      </dgm:t>
    </dgm:pt>
    <dgm:pt modelId="{B3B9782F-B112-47BE-816D-FBF20A7EC9BD}" type="pres">
      <dgm:prSet presAssocID="{1E815A77-98F0-429F-934C-44096545FF23}" presName="hierChild1" presStyleCnt="0">
        <dgm:presLayoutVars>
          <dgm:chPref val="1"/>
          <dgm:dir/>
          <dgm:animOne val="branch"/>
          <dgm:animLvl val="lvl"/>
          <dgm:resizeHandles/>
        </dgm:presLayoutVars>
      </dgm:prSet>
      <dgm:spPr/>
      <dgm:t>
        <a:bodyPr/>
        <a:lstStyle/>
        <a:p>
          <a:endParaRPr lang="tr-TR"/>
        </a:p>
      </dgm:t>
    </dgm:pt>
    <dgm:pt modelId="{603B6D61-93EA-4718-82E1-3F8D174AF496}" type="pres">
      <dgm:prSet presAssocID="{B131CC17-9783-47D4-8BA5-745A237483B4}" presName="hierRoot1" presStyleCnt="0"/>
      <dgm:spPr/>
    </dgm:pt>
    <dgm:pt modelId="{52AA2104-729D-4F7E-8BEF-302A9D608F87}" type="pres">
      <dgm:prSet presAssocID="{B131CC17-9783-47D4-8BA5-745A237483B4}" presName="composite" presStyleCnt="0"/>
      <dgm:spPr/>
    </dgm:pt>
    <dgm:pt modelId="{2E06CB3A-F572-475D-B655-698AC50A7513}" type="pres">
      <dgm:prSet presAssocID="{B131CC17-9783-47D4-8BA5-745A237483B4}" presName="background" presStyleLbl="node0" presStyleIdx="0" presStyleCnt="1"/>
      <dgm:spPr/>
    </dgm:pt>
    <dgm:pt modelId="{14617FD3-8E87-4D15-86B4-399185CDFC16}" type="pres">
      <dgm:prSet presAssocID="{B131CC17-9783-47D4-8BA5-745A237483B4}" presName="text" presStyleLbl="fgAcc0" presStyleIdx="0" presStyleCnt="1" custScaleX="67957" custScaleY="36748" custLinFactNeighborX="14507" custLinFactNeighborY="-14317">
        <dgm:presLayoutVars>
          <dgm:chPref val="3"/>
        </dgm:presLayoutVars>
      </dgm:prSet>
      <dgm:spPr/>
      <dgm:t>
        <a:bodyPr/>
        <a:lstStyle/>
        <a:p>
          <a:endParaRPr lang="tr-TR"/>
        </a:p>
      </dgm:t>
    </dgm:pt>
    <dgm:pt modelId="{2CAB2332-0BB9-411F-9207-E6248AF9B58E}" type="pres">
      <dgm:prSet presAssocID="{B131CC17-9783-47D4-8BA5-745A237483B4}" presName="hierChild2" presStyleCnt="0"/>
      <dgm:spPr/>
    </dgm:pt>
    <dgm:pt modelId="{2FAA7A84-A17A-40F8-A909-EC307C19A99E}" type="pres">
      <dgm:prSet presAssocID="{CECEE724-A921-404D-A4D6-5884339FCDBE}" presName="Name10" presStyleLbl="parChTrans1D2" presStyleIdx="0" presStyleCnt="3"/>
      <dgm:spPr/>
      <dgm:t>
        <a:bodyPr/>
        <a:lstStyle/>
        <a:p>
          <a:endParaRPr lang="tr-TR"/>
        </a:p>
      </dgm:t>
    </dgm:pt>
    <dgm:pt modelId="{FC8310A3-91BB-4543-ADEB-A2F31686B313}" type="pres">
      <dgm:prSet presAssocID="{5CCD28EF-6420-4546-9310-F04FC834B121}" presName="hierRoot2" presStyleCnt="0"/>
      <dgm:spPr/>
    </dgm:pt>
    <dgm:pt modelId="{D56E7837-B72E-4426-8483-AD5D0A2B1745}" type="pres">
      <dgm:prSet presAssocID="{5CCD28EF-6420-4546-9310-F04FC834B121}" presName="composite2" presStyleCnt="0"/>
      <dgm:spPr/>
    </dgm:pt>
    <dgm:pt modelId="{AE1D4F7B-1788-4A2B-BC4C-9883585AC47C}" type="pres">
      <dgm:prSet presAssocID="{5CCD28EF-6420-4546-9310-F04FC834B121}" presName="background2" presStyleLbl="node2" presStyleIdx="0" presStyleCnt="3"/>
      <dgm:spPr/>
    </dgm:pt>
    <dgm:pt modelId="{0AE80C06-02B6-4CF3-9B61-00C737244358}" type="pres">
      <dgm:prSet presAssocID="{5CCD28EF-6420-4546-9310-F04FC834B121}" presName="text2" presStyleLbl="fgAcc2" presStyleIdx="0" presStyleCnt="3" custScaleX="48526" custScaleY="43160" custLinFactNeighborX="1614" custLinFactNeighborY="-29951">
        <dgm:presLayoutVars>
          <dgm:chPref val="3"/>
        </dgm:presLayoutVars>
      </dgm:prSet>
      <dgm:spPr/>
      <dgm:t>
        <a:bodyPr/>
        <a:lstStyle/>
        <a:p>
          <a:endParaRPr lang="tr-TR"/>
        </a:p>
      </dgm:t>
    </dgm:pt>
    <dgm:pt modelId="{B130B7D9-47E4-4599-9CE1-206EB5FC2840}" type="pres">
      <dgm:prSet presAssocID="{5CCD28EF-6420-4546-9310-F04FC834B121}" presName="hierChild3" presStyleCnt="0"/>
      <dgm:spPr/>
    </dgm:pt>
    <dgm:pt modelId="{5A91A688-5CC8-4E81-BE13-7E2B1EA3911A}" type="pres">
      <dgm:prSet presAssocID="{50C31CC7-7B78-483B-B48B-7E3A3464C969}" presName="Name10" presStyleLbl="parChTrans1D2" presStyleIdx="1" presStyleCnt="3"/>
      <dgm:spPr/>
      <dgm:t>
        <a:bodyPr/>
        <a:lstStyle/>
        <a:p>
          <a:endParaRPr lang="tr-TR"/>
        </a:p>
      </dgm:t>
    </dgm:pt>
    <dgm:pt modelId="{2936E57D-4A28-48C8-AC2A-596774E6E997}" type="pres">
      <dgm:prSet presAssocID="{BE372E8E-6007-4342-B4F1-0B9C847C1E71}" presName="hierRoot2" presStyleCnt="0"/>
      <dgm:spPr/>
    </dgm:pt>
    <dgm:pt modelId="{F1B7A3FC-49E2-4F1D-BED5-1A00D389C7C9}" type="pres">
      <dgm:prSet presAssocID="{BE372E8E-6007-4342-B4F1-0B9C847C1E71}" presName="composite2" presStyleCnt="0"/>
      <dgm:spPr/>
    </dgm:pt>
    <dgm:pt modelId="{82797F83-75A9-4569-85FF-A4F7B23D4238}" type="pres">
      <dgm:prSet presAssocID="{BE372E8E-6007-4342-B4F1-0B9C847C1E71}" presName="background2" presStyleLbl="node2" presStyleIdx="1" presStyleCnt="3"/>
      <dgm:spPr/>
    </dgm:pt>
    <dgm:pt modelId="{4B4A63A4-8A20-4B9A-AADA-E1529B515579}" type="pres">
      <dgm:prSet presAssocID="{BE372E8E-6007-4342-B4F1-0B9C847C1E71}" presName="text2" presStyleLbl="fgAcc2" presStyleIdx="1" presStyleCnt="3" custScaleX="48547" custScaleY="43229" custLinFactNeighborX="88303" custLinFactNeighborY="6557">
        <dgm:presLayoutVars>
          <dgm:chPref val="3"/>
        </dgm:presLayoutVars>
      </dgm:prSet>
      <dgm:spPr/>
      <dgm:t>
        <a:bodyPr/>
        <a:lstStyle/>
        <a:p>
          <a:endParaRPr lang="tr-TR"/>
        </a:p>
      </dgm:t>
    </dgm:pt>
    <dgm:pt modelId="{454A787A-F803-4792-A99C-728289D790E5}" type="pres">
      <dgm:prSet presAssocID="{BE372E8E-6007-4342-B4F1-0B9C847C1E71}" presName="hierChild3" presStyleCnt="0"/>
      <dgm:spPr/>
    </dgm:pt>
    <dgm:pt modelId="{619410B6-F999-46A7-AAF1-37A4CA891797}" type="pres">
      <dgm:prSet presAssocID="{BD10EA47-D829-4FA1-8A55-E1502A976E97}" presName="Name10" presStyleLbl="parChTrans1D2" presStyleIdx="2" presStyleCnt="3"/>
      <dgm:spPr/>
      <dgm:t>
        <a:bodyPr/>
        <a:lstStyle/>
        <a:p>
          <a:endParaRPr lang="tr-TR"/>
        </a:p>
      </dgm:t>
    </dgm:pt>
    <dgm:pt modelId="{41555204-EF72-4545-B9CF-C3045A8DC930}" type="pres">
      <dgm:prSet presAssocID="{8EE03FEF-9758-46B1-A6E7-0272B7D02BA3}" presName="hierRoot2" presStyleCnt="0"/>
      <dgm:spPr/>
    </dgm:pt>
    <dgm:pt modelId="{AA6FBD13-6B5D-4BE0-83CA-29B17F259479}" type="pres">
      <dgm:prSet presAssocID="{8EE03FEF-9758-46B1-A6E7-0272B7D02BA3}" presName="composite2" presStyleCnt="0"/>
      <dgm:spPr/>
    </dgm:pt>
    <dgm:pt modelId="{BE5C1C40-8DBE-4CEE-ABAC-281E3E5D8AD6}" type="pres">
      <dgm:prSet presAssocID="{8EE03FEF-9758-46B1-A6E7-0272B7D02BA3}" presName="background2" presStyleLbl="node2" presStyleIdx="2" presStyleCnt="3"/>
      <dgm:spPr/>
    </dgm:pt>
    <dgm:pt modelId="{19E38E96-C241-4DC9-93ED-9B6ADE4E6012}" type="pres">
      <dgm:prSet presAssocID="{8EE03FEF-9758-46B1-A6E7-0272B7D02BA3}" presName="text2" presStyleLbl="fgAcc2" presStyleIdx="2" presStyleCnt="3" custScaleX="48547" custScaleY="43316" custLinFactNeighborX="-56226" custLinFactNeighborY="-16183">
        <dgm:presLayoutVars>
          <dgm:chPref val="3"/>
        </dgm:presLayoutVars>
      </dgm:prSet>
      <dgm:spPr/>
      <dgm:t>
        <a:bodyPr/>
        <a:lstStyle/>
        <a:p>
          <a:endParaRPr lang="tr-TR"/>
        </a:p>
      </dgm:t>
    </dgm:pt>
    <dgm:pt modelId="{055DC6A9-F30D-4C94-BDBB-EE54B1CFB9C2}" type="pres">
      <dgm:prSet presAssocID="{8EE03FEF-9758-46B1-A6E7-0272B7D02BA3}" presName="hierChild3" presStyleCnt="0"/>
      <dgm:spPr/>
    </dgm:pt>
  </dgm:ptLst>
  <dgm:cxnLst>
    <dgm:cxn modelId="{15515C7A-5A3A-44AD-8778-E3FF0F24A62E}" type="presOf" srcId="{BE372E8E-6007-4342-B4F1-0B9C847C1E71}" destId="{4B4A63A4-8A20-4B9A-AADA-E1529B515579}" srcOrd="0" destOrd="0" presId="urn:microsoft.com/office/officeart/2005/8/layout/hierarchy1"/>
    <dgm:cxn modelId="{8F12ED60-221B-4D14-9ABC-E93EBF414B07}" type="presOf" srcId="{50C31CC7-7B78-483B-B48B-7E3A3464C969}" destId="{5A91A688-5CC8-4E81-BE13-7E2B1EA3911A}" srcOrd="0" destOrd="0" presId="urn:microsoft.com/office/officeart/2005/8/layout/hierarchy1"/>
    <dgm:cxn modelId="{658B9FC6-623B-49F5-93DA-978480372434}" type="presOf" srcId="{BD10EA47-D829-4FA1-8A55-E1502A976E97}" destId="{619410B6-F999-46A7-AAF1-37A4CA891797}" srcOrd="0" destOrd="0" presId="urn:microsoft.com/office/officeart/2005/8/layout/hierarchy1"/>
    <dgm:cxn modelId="{78F1008D-7A28-4A00-8F14-5DF8833B490D}" srcId="{B131CC17-9783-47D4-8BA5-745A237483B4}" destId="{BE372E8E-6007-4342-B4F1-0B9C847C1E71}" srcOrd="1" destOrd="0" parTransId="{50C31CC7-7B78-483B-B48B-7E3A3464C969}" sibTransId="{3F61194F-BA3F-48F6-9033-C009582041A5}"/>
    <dgm:cxn modelId="{E2C05D84-EC1B-4B39-A882-D16CE93F7455}" srcId="{1E815A77-98F0-429F-934C-44096545FF23}" destId="{B131CC17-9783-47D4-8BA5-745A237483B4}" srcOrd="0" destOrd="0" parTransId="{F70F0DF9-37A9-498F-9582-CDF8F50F456F}" sibTransId="{779A2A7F-211C-4578-A715-307A019CB9C4}"/>
    <dgm:cxn modelId="{71369496-50FF-4078-B906-4E19B13D52CF}" srcId="{B131CC17-9783-47D4-8BA5-745A237483B4}" destId="{5CCD28EF-6420-4546-9310-F04FC834B121}" srcOrd="0" destOrd="0" parTransId="{CECEE724-A921-404D-A4D6-5884339FCDBE}" sibTransId="{94446CD2-2B40-49EC-91F7-A7BBF9C2C594}"/>
    <dgm:cxn modelId="{BF43ED2B-2E47-4EF3-91EC-151EB3EB907B}" type="presOf" srcId="{5CCD28EF-6420-4546-9310-F04FC834B121}" destId="{0AE80C06-02B6-4CF3-9B61-00C737244358}" srcOrd="0" destOrd="0" presId="urn:microsoft.com/office/officeart/2005/8/layout/hierarchy1"/>
    <dgm:cxn modelId="{ED5695F5-4CE4-4A49-A018-38CE60680D37}" srcId="{B131CC17-9783-47D4-8BA5-745A237483B4}" destId="{8EE03FEF-9758-46B1-A6E7-0272B7D02BA3}" srcOrd="2" destOrd="0" parTransId="{BD10EA47-D829-4FA1-8A55-E1502A976E97}" sibTransId="{59ECA984-0A10-4FC7-A051-827CA884622A}"/>
    <dgm:cxn modelId="{F54B5566-72DB-4397-970F-B6C003B1722A}" type="presOf" srcId="{B131CC17-9783-47D4-8BA5-745A237483B4}" destId="{14617FD3-8E87-4D15-86B4-399185CDFC16}" srcOrd="0" destOrd="0" presId="urn:microsoft.com/office/officeart/2005/8/layout/hierarchy1"/>
    <dgm:cxn modelId="{362142D3-5879-417B-817F-D2D5524F1B46}" type="presOf" srcId="{1E815A77-98F0-429F-934C-44096545FF23}" destId="{B3B9782F-B112-47BE-816D-FBF20A7EC9BD}" srcOrd="0" destOrd="0" presId="urn:microsoft.com/office/officeart/2005/8/layout/hierarchy1"/>
    <dgm:cxn modelId="{73FC63C1-7FFF-4682-82D8-8138A901D180}" type="presOf" srcId="{8EE03FEF-9758-46B1-A6E7-0272B7D02BA3}" destId="{19E38E96-C241-4DC9-93ED-9B6ADE4E6012}" srcOrd="0" destOrd="0" presId="urn:microsoft.com/office/officeart/2005/8/layout/hierarchy1"/>
    <dgm:cxn modelId="{DA5A2322-6699-426E-AB20-F33941699A1F}" type="presOf" srcId="{CECEE724-A921-404D-A4D6-5884339FCDBE}" destId="{2FAA7A84-A17A-40F8-A909-EC307C19A99E}" srcOrd="0" destOrd="0" presId="urn:microsoft.com/office/officeart/2005/8/layout/hierarchy1"/>
    <dgm:cxn modelId="{0D87E07F-77C9-4099-A1DA-7E2884700B63}" type="presParOf" srcId="{B3B9782F-B112-47BE-816D-FBF20A7EC9BD}" destId="{603B6D61-93EA-4718-82E1-3F8D174AF496}" srcOrd="0" destOrd="0" presId="urn:microsoft.com/office/officeart/2005/8/layout/hierarchy1"/>
    <dgm:cxn modelId="{BD965BAB-094B-4619-AF2C-9950977CAD67}" type="presParOf" srcId="{603B6D61-93EA-4718-82E1-3F8D174AF496}" destId="{52AA2104-729D-4F7E-8BEF-302A9D608F87}" srcOrd="0" destOrd="0" presId="urn:microsoft.com/office/officeart/2005/8/layout/hierarchy1"/>
    <dgm:cxn modelId="{7CA4B012-745C-4E0A-AE25-41C177D003AC}" type="presParOf" srcId="{52AA2104-729D-4F7E-8BEF-302A9D608F87}" destId="{2E06CB3A-F572-475D-B655-698AC50A7513}" srcOrd="0" destOrd="0" presId="urn:microsoft.com/office/officeart/2005/8/layout/hierarchy1"/>
    <dgm:cxn modelId="{16928B5C-CBC2-4FBA-9ABE-4FA4DF7568C1}" type="presParOf" srcId="{52AA2104-729D-4F7E-8BEF-302A9D608F87}" destId="{14617FD3-8E87-4D15-86B4-399185CDFC16}" srcOrd="1" destOrd="0" presId="urn:microsoft.com/office/officeart/2005/8/layout/hierarchy1"/>
    <dgm:cxn modelId="{0619D708-4669-4426-B79D-FBBB2659B767}" type="presParOf" srcId="{603B6D61-93EA-4718-82E1-3F8D174AF496}" destId="{2CAB2332-0BB9-411F-9207-E6248AF9B58E}" srcOrd="1" destOrd="0" presId="urn:microsoft.com/office/officeart/2005/8/layout/hierarchy1"/>
    <dgm:cxn modelId="{FC70DD6F-112B-4AD3-AB02-D5925A063CA3}" type="presParOf" srcId="{2CAB2332-0BB9-411F-9207-E6248AF9B58E}" destId="{2FAA7A84-A17A-40F8-A909-EC307C19A99E}" srcOrd="0" destOrd="0" presId="urn:microsoft.com/office/officeart/2005/8/layout/hierarchy1"/>
    <dgm:cxn modelId="{C2256752-2F26-4E63-81E2-F80BF7D057F4}" type="presParOf" srcId="{2CAB2332-0BB9-411F-9207-E6248AF9B58E}" destId="{FC8310A3-91BB-4543-ADEB-A2F31686B313}" srcOrd="1" destOrd="0" presId="urn:microsoft.com/office/officeart/2005/8/layout/hierarchy1"/>
    <dgm:cxn modelId="{9F1CA232-8597-4E9B-A9F4-B6DE90CB2861}" type="presParOf" srcId="{FC8310A3-91BB-4543-ADEB-A2F31686B313}" destId="{D56E7837-B72E-4426-8483-AD5D0A2B1745}" srcOrd="0" destOrd="0" presId="urn:microsoft.com/office/officeart/2005/8/layout/hierarchy1"/>
    <dgm:cxn modelId="{A64414FA-BBC5-4F21-9755-B00A940C0CCC}" type="presParOf" srcId="{D56E7837-B72E-4426-8483-AD5D0A2B1745}" destId="{AE1D4F7B-1788-4A2B-BC4C-9883585AC47C}" srcOrd="0" destOrd="0" presId="urn:microsoft.com/office/officeart/2005/8/layout/hierarchy1"/>
    <dgm:cxn modelId="{8EEF47ED-6CB8-4577-A30F-C5F167805CA4}" type="presParOf" srcId="{D56E7837-B72E-4426-8483-AD5D0A2B1745}" destId="{0AE80C06-02B6-4CF3-9B61-00C737244358}" srcOrd="1" destOrd="0" presId="urn:microsoft.com/office/officeart/2005/8/layout/hierarchy1"/>
    <dgm:cxn modelId="{6BB94923-474A-4573-A86E-F5C18F5F8D3F}" type="presParOf" srcId="{FC8310A3-91BB-4543-ADEB-A2F31686B313}" destId="{B130B7D9-47E4-4599-9CE1-206EB5FC2840}" srcOrd="1" destOrd="0" presId="urn:microsoft.com/office/officeart/2005/8/layout/hierarchy1"/>
    <dgm:cxn modelId="{ED0F4086-A30F-4E4A-918F-DF66CBCFCFD9}" type="presParOf" srcId="{2CAB2332-0BB9-411F-9207-E6248AF9B58E}" destId="{5A91A688-5CC8-4E81-BE13-7E2B1EA3911A}" srcOrd="2" destOrd="0" presId="urn:microsoft.com/office/officeart/2005/8/layout/hierarchy1"/>
    <dgm:cxn modelId="{55678BFE-74DF-4BD7-9934-D828DA113F56}" type="presParOf" srcId="{2CAB2332-0BB9-411F-9207-E6248AF9B58E}" destId="{2936E57D-4A28-48C8-AC2A-596774E6E997}" srcOrd="3" destOrd="0" presId="urn:microsoft.com/office/officeart/2005/8/layout/hierarchy1"/>
    <dgm:cxn modelId="{8C6AD6F0-063B-4CDD-8BF4-194A7F4C7174}" type="presParOf" srcId="{2936E57D-4A28-48C8-AC2A-596774E6E997}" destId="{F1B7A3FC-49E2-4F1D-BED5-1A00D389C7C9}" srcOrd="0" destOrd="0" presId="urn:microsoft.com/office/officeart/2005/8/layout/hierarchy1"/>
    <dgm:cxn modelId="{2F15C083-4A2A-44A9-ACE3-663294E170F4}" type="presParOf" srcId="{F1B7A3FC-49E2-4F1D-BED5-1A00D389C7C9}" destId="{82797F83-75A9-4569-85FF-A4F7B23D4238}" srcOrd="0" destOrd="0" presId="urn:microsoft.com/office/officeart/2005/8/layout/hierarchy1"/>
    <dgm:cxn modelId="{611C50D7-A51C-4C2B-9D12-367162895D75}" type="presParOf" srcId="{F1B7A3FC-49E2-4F1D-BED5-1A00D389C7C9}" destId="{4B4A63A4-8A20-4B9A-AADA-E1529B515579}" srcOrd="1" destOrd="0" presId="urn:microsoft.com/office/officeart/2005/8/layout/hierarchy1"/>
    <dgm:cxn modelId="{892D9B8B-62D6-49BB-82F0-0D06AE8F0365}" type="presParOf" srcId="{2936E57D-4A28-48C8-AC2A-596774E6E997}" destId="{454A787A-F803-4792-A99C-728289D790E5}" srcOrd="1" destOrd="0" presId="urn:microsoft.com/office/officeart/2005/8/layout/hierarchy1"/>
    <dgm:cxn modelId="{F21222E9-54B6-4585-8950-367E004E17CB}" type="presParOf" srcId="{2CAB2332-0BB9-411F-9207-E6248AF9B58E}" destId="{619410B6-F999-46A7-AAF1-37A4CA891797}" srcOrd="4" destOrd="0" presId="urn:microsoft.com/office/officeart/2005/8/layout/hierarchy1"/>
    <dgm:cxn modelId="{17ABFF36-58E5-4CB4-85A9-AB795365D695}" type="presParOf" srcId="{2CAB2332-0BB9-411F-9207-E6248AF9B58E}" destId="{41555204-EF72-4545-B9CF-C3045A8DC930}" srcOrd="5" destOrd="0" presId="urn:microsoft.com/office/officeart/2005/8/layout/hierarchy1"/>
    <dgm:cxn modelId="{73B3F643-B7AA-419C-BC5E-F786A3C95F07}" type="presParOf" srcId="{41555204-EF72-4545-B9CF-C3045A8DC930}" destId="{AA6FBD13-6B5D-4BE0-83CA-29B17F259479}" srcOrd="0" destOrd="0" presId="urn:microsoft.com/office/officeart/2005/8/layout/hierarchy1"/>
    <dgm:cxn modelId="{B8281BFE-74CF-4068-A013-84F252C9ABAD}" type="presParOf" srcId="{AA6FBD13-6B5D-4BE0-83CA-29B17F259479}" destId="{BE5C1C40-8DBE-4CEE-ABAC-281E3E5D8AD6}" srcOrd="0" destOrd="0" presId="urn:microsoft.com/office/officeart/2005/8/layout/hierarchy1"/>
    <dgm:cxn modelId="{2A3B9BB4-3F0C-4B14-B188-33E3E0AA62A3}" type="presParOf" srcId="{AA6FBD13-6B5D-4BE0-83CA-29B17F259479}" destId="{19E38E96-C241-4DC9-93ED-9B6ADE4E6012}" srcOrd="1" destOrd="0" presId="urn:microsoft.com/office/officeart/2005/8/layout/hierarchy1"/>
    <dgm:cxn modelId="{73F17B51-8700-43F3-8F18-862169889754}" type="presParOf" srcId="{41555204-EF72-4545-B9CF-C3045A8DC930}" destId="{055DC6A9-F30D-4C94-BDBB-EE54B1CFB9C2}" srcOrd="1" destOrd="0" presId="urn:microsoft.com/office/officeart/2005/8/layout/hierarchy1"/>
  </dgm:cxnLst>
  <dgm:bg/>
  <dgm:whole>
    <a:ln w="28575"/>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10B6-F999-46A7-AAF1-37A4CA891797}">
      <dsp:nvSpPr>
        <dsp:cNvPr id="0" name=""/>
        <dsp:cNvSpPr/>
      </dsp:nvSpPr>
      <dsp:spPr>
        <a:xfrm>
          <a:off x="5408800" y="630340"/>
          <a:ext cx="91440" cy="1233004"/>
        </a:xfrm>
        <a:custGeom>
          <a:avLst/>
          <a:gdLst/>
          <a:ahLst/>
          <a:cxnLst/>
          <a:rect l="0" t="0" r="0" b="0"/>
          <a:pathLst>
            <a:path>
              <a:moveTo>
                <a:pt x="45720" y="0"/>
              </a:moveTo>
              <a:lnTo>
                <a:pt x="45720" y="823575"/>
              </a:lnTo>
              <a:lnTo>
                <a:pt x="46856" y="823575"/>
              </a:lnTo>
              <a:lnTo>
                <a:pt x="46856" y="1233004"/>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5A91A688-5CC8-4E81-BE13-7E2B1EA3911A}">
      <dsp:nvSpPr>
        <dsp:cNvPr id="0" name=""/>
        <dsp:cNvSpPr/>
      </dsp:nvSpPr>
      <dsp:spPr>
        <a:xfrm>
          <a:off x="5454520" y="630340"/>
          <a:ext cx="3099414" cy="1690439"/>
        </a:xfrm>
        <a:custGeom>
          <a:avLst/>
          <a:gdLst/>
          <a:ahLst/>
          <a:cxnLst/>
          <a:rect l="0" t="0" r="0" b="0"/>
          <a:pathLst>
            <a:path>
              <a:moveTo>
                <a:pt x="0" y="0"/>
              </a:moveTo>
              <a:lnTo>
                <a:pt x="0" y="1281010"/>
              </a:lnTo>
              <a:lnTo>
                <a:pt x="3099414" y="1281010"/>
              </a:lnTo>
              <a:lnTo>
                <a:pt x="3099414" y="169043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FAA7A84-A17A-40F8-A909-EC307C19A99E}">
      <dsp:nvSpPr>
        <dsp:cNvPr id="0" name=""/>
        <dsp:cNvSpPr/>
      </dsp:nvSpPr>
      <dsp:spPr>
        <a:xfrm>
          <a:off x="1756967" y="630340"/>
          <a:ext cx="3697553" cy="846611"/>
        </a:xfrm>
        <a:custGeom>
          <a:avLst/>
          <a:gdLst/>
          <a:ahLst/>
          <a:cxnLst/>
          <a:rect l="0" t="0" r="0" b="0"/>
          <a:pathLst>
            <a:path>
              <a:moveTo>
                <a:pt x="3697553" y="0"/>
              </a:moveTo>
              <a:lnTo>
                <a:pt x="3697553" y="437182"/>
              </a:lnTo>
              <a:lnTo>
                <a:pt x="0" y="437182"/>
              </a:lnTo>
              <a:lnTo>
                <a:pt x="0" y="8466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E06CB3A-F572-475D-B655-698AC50A7513}">
      <dsp:nvSpPr>
        <dsp:cNvPr id="0" name=""/>
        <dsp:cNvSpPr/>
      </dsp:nvSpPr>
      <dsp:spPr>
        <a:xfrm>
          <a:off x="3952799" y="-400977"/>
          <a:ext cx="3003442" cy="1031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17FD3-8E87-4D15-86B4-399185CDFC16}">
      <dsp:nvSpPr>
        <dsp:cNvPr id="0" name=""/>
        <dsp:cNvSpPr/>
      </dsp:nvSpPr>
      <dsp:spPr>
        <a:xfrm>
          <a:off x="4443868" y="65538"/>
          <a:ext cx="3003442" cy="10313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a:t>Mütevelli Heyet Başkanlığı</a:t>
          </a:r>
          <a:endParaRPr lang="tr-TR" sz="2400" b="0" i="1" kern="1200"/>
        </a:p>
      </dsp:txBody>
      <dsp:txXfrm>
        <a:off x="4474074" y="95744"/>
        <a:ext cx="2943030" cy="970905"/>
      </dsp:txXfrm>
    </dsp:sp>
    <dsp:sp modelId="{AE1D4F7B-1788-4A2B-BC4C-9883585AC47C}">
      <dsp:nvSpPr>
        <dsp:cNvPr id="0" name=""/>
        <dsp:cNvSpPr/>
      </dsp:nvSpPr>
      <dsp:spPr>
        <a:xfrm>
          <a:off x="684634" y="1476951"/>
          <a:ext cx="2144665" cy="1211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80C06-02B6-4CF3-9B61-00C737244358}">
      <dsp:nvSpPr>
        <dsp:cNvPr id="0" name=""/>
        <dsp:cNvSpPr/>
      </dsp:nvSpPr>
      <dsp:spPr>
        <a:xfrm>
          <a:off x="1175703" y="1943467"/>
          <a:ext cx="2144665" cy="12112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a:t>Denetim Komitesi</a:t>
          </a:r>
          <a:endParaRPr lang="tr-TR" sz="1800" i="1" kern="1200"/>
        </a:p>
      </dsp:txBody>
      <dsp:txXfrm>
        <a:off x="1211180" y="1978944"/>
        <a:ext cx="2073711" cy="1140314"/>
      </dsp:txXfrm>
    </dsp:sp>
    <dsp:sp modelId="{82797F83-75A9-4569-85FF-A4F7B23D4238}">
      <dsp:nvSpPr>
        <dsp:cNvPr id="0" name=""/>
        <dsp:cNvSpPr/>
      </dsp:nvSpPr>
      <dsp:spPr>
        <a:xfrm>
          <a:off x="7481139" y="2320779"/>
          <a:ext cx="2145593" cy="121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A63A4-8A20-4B9A-AADA-E1529B515579}">
      <dsp:nvSpPr>
        <dsp:cNvPr id="0" name=""/>
        <dsp:cNvSpPr/>
      </dsp:nvSpPr>
      <dsp:spPr>
        <a:xfrm>
          <a:off x="7972208" y="2787295"/>
          <a:ext cx="2145593" cy="121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Kurumsal Risk ve Güvence Koordinatörlüğü</a:t>
          </a:r>
          <a:endParaRPr lang="tr-TR" sz="2000" i="1" kern="1200"/>
        </a:p>
      </dsp:txBody>
      <dsp:txXfrm>
        <a:off x="8007742" y="2822829"/>
        <a:ext cx="2074525" cy="1142136"/>
      </dsp:txXfrm>
    </dsp:sp>
    <dsp:sp modelId="{BE5C1C40-8DBE-4CEE-ABAC-281E3E5D8AD6}">
      <dsp:nvSpPr>
        <dsp:cNvPr id="0" name=""/>
        <dsp:cNvSpPr/>
      </dsp:nvSpPr>
      <dsp:spPr>
        <a:xfrm>
          <a:off x="4382860" y="1863345"/>
          <a:ext cx="2145593" cy="12156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38E96-C241-4DC9-93ED-9B6ADE4E6012}">
      <dsp:nvSpPr>
        <dsp:cNvPr id="0" name=""/>
        <dsp:cNvSpPr/>
      </dsp:nvSpPr>
      <dsp:spPr>
        <a:xfrm>
          <a:off x="4873930" y="2329860"/>
          <a:ext cx="2145593" cy="1215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i="1" kern="1200"/>
            <a:t>Rektörlük</a:t>
          </a:r>
        </a:p>
      </dsp:txBody>
      <dsp:txXfrm>
        <a:off x="4909535" y="2365465"/>
        <a:ext cx="2074383" cy="11444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6596ECF-7437-407C-8276-BFFDFA7A9240}" type="datetime1">
              <a:rPr lang="tr-TR" smtClean="0"/>
              <a:t>3.02.2021</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228F01-6121-412E-BBFF-11B6FD2E28A6}" type="slidenum">
              <a:rPr lang="tr-TR" smtClean="0"/>
              <a:t>‹#›</a:t>
            </a:fld>
            <a:endParaRPr lang="tr-TR"/>
          </a:p>
        </p:txBody>
      </p:sp>
    </p:spTree>
    <p:extLst>
      <p:ext uri="{BB962C8B-B14F-4D97-AF65-F5344CB8AC3E}">
        <p14:creationId xmlns:p14="http://schemas.microsoft.com/office/powerpoint/2010/main" val="40149410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A26AC6-51CE-486B-8243-6F0803CFCDE3}" type="datetime1">
              <a:rPr lang="tr-TR" smtClean="0"/>
              <a:t>3.02.2021</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DECC66-7C99-471D-AB08-4DBEC816C7B5}" type="slidenum">
              <a:rPr lang="tr-TR" smtClean="0"/>
              <a:t>‹#›</a:t>
            </a:fld>
            <a:endParaRPr lang="tr-TR"/>
          </a:p>
        </p:txBody>
      </p:sp>
    </p:spTree>
    <p:extLst>
      <p:ext uri="{BB962C8B-B14F-4D97-AF65-F5344CB8AC3E}">
        <p14:creationId xmlns:p14="http://schemas.microsoft.com/office/powerpoint/2010/main" val="84035220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4DECC66-7C99-471D-AB08-4DBEC816C7B5}" type="slidenum">
              <a:rPr lang="tr-TR" smtClean="0"/>
              <a:t>1</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1643E728-47EB-47EB-9E11-582FA1C8FC47}" type="datetime1">
              <a:rPr lang="tr-TR" smtClean="0"/>
              <a:t>3.02.2021</a:t>
            </a:fld>
            <a:endParaRPr lang="tr-TR"/>
          </a:p>
        </p:txBody>
      </p:sp>
    </p:spTree>
    <p:extLst>
      <p:ext uri="{BB962C8B-B14F-4D97-AF65-F5344CB8AC3E}">
        <p14:creationId xmlns:p14="http://schemas.microsoft.com/office/powerpoint/2010/main" val="96075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10</a:t>
            </a:fld>
            <a:endParaRPr lang="tr-TR"/>
          </a:p>
        </p:txBody>
      </p:sp>
    </p:spTree>
    <p:extLst>
      <p:ext uri="{BB962C8B-B14F-4D97-AF65-F5344CB8AC3E}">
        <p14:creationId xmlns:p14="http://schemas.microsoft.com/office/powerpoint/2010/main" val="62857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11</a:t>
            </a:fld>
            <a:endParaRPr lang="tr-TR"/>
          </a:p>
        </p:txBody>
      </p:sp>
    </p:spTree>
    <p:extLst>
      <p:ext uri="{BB962C8B-B14F-4D97-AF65-F5344CB8AC3E}">
        <p14:creationId xmlns:p14="http://schemas.microsoft.com/office/powerpoint/2010/main" val="186950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12</a:t>
            </a:fld>
            <a:endParaRPr lang="tr-TR"/>
          </a:p>
        </p:txBody>
      </p:sp>
    </p:spTree>
    <p:extLst>
      <p:ext uri="{BB962C8B-B14F-4D97-AF65-F5344CB8AC3E}">
        <p14:creationId xmlns:p14="http://schemas.microsoft.com/office/powerpoint/2010/main" val="8582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13</a:t>
            </a:fld>
            <a:endParaRPr lang="tr-TR"/>
          </a:p>
        </p:txBody>
      </p:sp>
    </p:spTree>
    <p:extLst>
      <p:ext uri="{BB962C8B-B14F-4D97-AF65-F5344CB8AC3E}">
        <p14:creationId xmlns:p14="http://schemas.microsoft.com/office/powerpoint/2010/main" val="173235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14</a:t>
            </a:fld>
            <a:endParaRPr lang="tr-TR"/>
          </a:p>
        </p:txBody>
      </p:sp>
    </p:spTree>
    <p:extLst>
      <p:ext uri="{BB962C8B-B14F-4D97-AF65-F5344CB8AC3E}">
        <p14:creationId xmlns:p14="http://schemas.microsoft.com/office/powerpoint/2010/main" val="186464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Gerçekleştirilen her bir iç denetim sonrasında İç Denetim Bulgu ve Öneri Takip Tablosu hazırlanarak, denetimlere</a:t>
            </a:r>
            <a:r>
              <a:rPr lang="tr-TR" baseline="0"/>
              <a:t> ilişkin bulgular tespit edilecek ve tespit edilen bulgulara yönelik alınması gereken aksiyonlar belirlenecektir. Tespit edilen bulguların g</a:t>
            </a:r>
            <a:r>
              <a:rPr lang="tr-TR"/>
              <a:t>özden geçirilmesi ve yeniden değerlendirmesi</a:t>
            </a:r>
            <a:r>
              <a:rPr lang="tr-TR" baseline="0"/>
              <a:t> için bulguların risk dereceleri belirlenecek ve takibe alınacaktır. </a:t>
            </a:r>
          </a:p>
          <a:p>
            <a:r>
              <a:rPr lang="tr-TR" sz="1200" kern="1200">
                <a:solidFill>
                  <a:schemeClr val="tx1"/>
                </a:solidFill>
                <a:effectLst/>
                <a:latin typeface="+mn-lt"/>
                <a:ea typeface="+mn-ea"/>
                <a:cs typeface="+mn-cs"/>
              </a:rPr>
              <a:t>Risklerin ve kontrollerin etkinliğinin değerlendirilmesi sonucunda, yönetim tarafından aksiyon alınması gereken denetim bulguları belirlenecektir. Bu denetim bulguları, bulgunun olasılığı ve etkisine dayanarak (</a:t>
            </a:r>
            <a:r>
              <a:rPr lang="tr-TR" sz="1200" b="1" kern="1200">
                <a:solidFill>
                  <a:schemeClr val="tx1"/>
                </a:solidFill>
                <a:effectLst/>
                <a:latin typeface="+mn-lt"/>
                <a:ea typeface="+mn-ea"/>
                <a:cs typeface="+mn-cs"/>
              </a:rPr>
              <a:t>Düşük, Orta </a:t>
            </a:r>
            <a:r>
              <a:rPr lang="tr-TR" sz="1200" kern="1200">
                <a:solidFill>
                  <a:schemeClr val="tx1"/>
                </a:solidFill>
                <a:effectLst/>
                <a:latin typeface="+mn-lt"/>
                <a:ea typeface="+mn-ea"/>
                <a:cs typeface="+mn-cs"/>
              </a:rPr>
              <a:t>veya</a:t>
            </a:r>
            <a:r>
              <a:rPr lang="tr-TR" sz="1200" b="1" kern="1200">
                <a:solidFill>
                  <a:schemeClr val="tx1"/>
                </a:solidFill>
                <a:effectLst/>
                <a:latin typeface="+mn-lt"/>
                <a:ea typeface="+mn-ea"/>
                <a:cs typeface="+mn-cs"/>
              </a:rPr>
              <a:t> Yüksek</a:t>
            </a:r>
            <a:r>
              <a:rPr lang="tr-TR" sz="1200" kern="1200">
                <a:solidFill>
                  <a:schemeClr val="tx1"/>
                </a:solidFill>
                <a:effectLst/>
                <a:latin typeface="+mn-lt"/>
                <a:ea typeface="+mn-ea"/>
                <a:cs typeface="+mn-cs"/>
              </a:rPr>
              <a:t>) olarak bir derecelendirmeye tabi tutulacaktır. </a:t>
            </a:r>
          </a:p>
          <a:p>
            <a:endParaRPr lang="tr-TR" sz="1200" kern="1200">
              <a:solidFill>
                <a:schemeClr val="tx1"/>
              </a:solidFill>
              <a:effectLst/>
              <a:latin typeface="+mn-lt"/>
              <a:ea typeface="+mn-ea"/>
              <a:cs typeface="+mn-cs"/>
            </a:endParaRPr>
          </a:p>
          <a:p>
            <a:r>
              <a:rPr lang="tr-TR" sz="1200" kern="1200">
                <a:solidFill>
                  <a:schemeClr val="tx1"/>
                </a:solidFill>
                <a:effectLst/>
                <a:latin typeface="+mn-lt"/>
                <a:ea typeface="+mn-ea"/>
                <a:cs typeface="+mn-cs"/>
              </a:rPr>
              <a:t>Derecelendirme modelinin kriterleri;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a:solidFill>
                  <a:schemeClr val="tx1"/>
                </a:solidFill>
                <a:effectLst/>
                <a:latin typeface="+mn-lt"/>
                <a:ea typeface="+mn-ea"/>
                <a:cs typeface="+mn-cs"/>
              </a:rPr>
              <a:t>Düşük:</a:t>
            </a:r>
            <a:r>
              <a:rPr lang="tr-TR" sz="1200" kern="1200">
                <a:solidFill>
                  <a:schemeClr val="tx1"/>
                </a:solidFill>
                <a:effectLst/>
                <a:latin typeface="+mn-lt"/>
                <a:ea typeface="+mn-ea"/>
                <a:cs typeface="+mn-cs"/>
              </a:rPr>
              <a:t> 	İş süreçlerinin verimliliğini ve / veya etkililiğini daha da güçlendirmek için öneriler ile gelecek perspektifi için önerilen bulguları içerir.</a:t>
            </a:r>
          </a:p>
          <a:p>
            <a:r>
              <a:rPr lang="tr-TR" sz="1200" b="1" kern="1200">
                <a:solidFill>
                  <a:schemeClr val="tx1"/>
                </a:solidFill>
                <a:effectLst/>
                <a:latin typeface="+mn-lt"/>
                <a:ea typeface="+mn-ea"/>
                <a:cs typeface="+mn-cs"/>
              </a:rPr>
              <a:t>Orta:	</a:t>
            </a:r>
            <a:r>
              <a:rPr lang="tr-TR" sz="1200" kern="1200">
                <a:solidFill>
                  <a:schemeClr val="tx1"/>
                </a:solidFill>
                <a:effectLst/>
                <a:latin typeface="+mn-lt"/>
                <a:ea typeface="+mn-ea"/>
                <a:cs typeface="+mn-cs"/>
              </a:rPr>
              <a:t>İç Kontrol Sistemi var olmasına rağmen, yönetim tarafından tespit edilemeyen hataların bulunduğu, dolayısıyla İç kontrol Sisteminde zayıflığın tespit edildiği bulguları ifade eder. Muhtemel sonuçlar aşağıda belirtilmiştir; 	</a:t>
            </a:r>
          </a:p>
          <a:p>
            <a:pPr lvl="0"/>
            <a:r>
              <a:rPr lang="tr-TR" sz="1200" kern="1200">
                <a:solidFill>
                  <a:schemeClr val="tx1"/>
                </a:solidFill>
                <a:effectLst/>
                <a:latin typeface="+mn-lt"/>
                <a:ea typeface="+mn-ea"/>
                <a:cs typeface="+mn-cs"/>
              </a:rPr>
              <a:t>Kurum varlıklarının kaybı ya da finansal kayıplar</a:t>
            </a:r>
          </a:p>
          <a:p>
            <a:pPr lvl="0"/>
            <a:r>
              <a:rPr lang="tr-TR" sz="1200" kern="1200">
                <a:solidFill>
                  <a:schemeClr val="tx1"/>
                </a:solidFill>
                <a:effectLst/>
                <a:latin typeface="+mn-lt"/>
                <a:ea typeface="+mn-ea"/>
                <a:cs typeface="+mn-cs"/>
              </a:rPr>
              <a:t>Operasyona zarar veren ya da operasyonu kesintiye uğratan riskler</a:t>
            </a:r>
          </a:p>
          <a:p>
            <a:pPr lvl="0"/>
            <a:r>
              <a:rPr lang="tr-TR" sz="1200" kern="1200">
                <a:solidFill>
                  <a:schemeClr val="tx1"/>
                </a:solidFill>
                <a:effectLst/>
                <a:latin typeface="+mn-lt"/>
                <a:ea typeface="+mn-ea"/>
                <a:cs typeface="+mn-cs"/>
              </a:rPr>
              <a:t>Çalışanın yaralanmasına neden olacak riskler</a:t>
            </a:r>
          </a:p>
          <a:p>
            <a:pPr lvl="0"/>
            <a:r>
              <a:rPr lang="tr-TR" sz="1200" kern="1200">
                <a:solidFill>
                  <a:schemeClr val="tx1"/>
                </a:solidFill>
                <a:effectLst/>
                <a:latin typeface="+mn-lt"/>
                <a:ea typeface="+mn-ea"/>
                <a:cs typeface="+mn-cs"/>
              </a:rPr>
              <a:t>Kurum imajının zedelenmesi</a:t>
            </a:r>
          </a:p>
          <a:p>
            <a:r>
              <a:rPr lang="tr-TR" sz="1200" b="1" kern="1200">
                <a:solidFill>
                  <a:schemeClr val="tx1"/>
                </a:solidFill>
                <a:effectLst/>
                <a:latin typeface="+mn-lt"/>
                <a:ea typeface="+mn-ea"/>
                <a:cs typeface="+mn-cs"/>
              </a:rPr>
              <a:t>Yüksek: 	</a:t>
            </a:r>
            <a:r>
              <a:rPr lang="tr-TR" sz="1200" kern="1200">
                <a:solidFill>
                  <a:schemeClr val="tx1"/>
                </a:solidFill>
                <a:effectLst/>
                <a:latin typeface="+mn-lt"/>
                <a:ea typeface="+mn-ea"/>
                <a:cs typeface="+mn-cs"/>
              </a:rPr>
              <a:t>İç kontrol sistemi ya da risk yönetimi üzerinde önemli etkiye sahip bulgulardır. Muhtemel sonuçlar aşağıda belirtilmiştir;</a:t>
            </a:r>
          </a:p>
          <a:p>
            <a:pPr lvl="0"/>
            <a:r>
              <a:rPr lang="tr-TR" sz="1200" kern="1200">
                <a:solidFill>
                  <a:schemeClr val="tx1"/>
                </a:solidFill>
                <a:effectLst/>
                <a:latin typeface="+mn-lt"/>
                <a:ea typeface="+mn-ea"/>
                <a:cs typeface="+mn-cs"/>
              </a:rPr>
              <a:t>Ciddi finansal kayıplar</a:t>
            </a:r>
          </a:p>
          <a:p>
            <a:pPr lvl="0"/>
            <a:r>
              <a:rPr lang="tr-TR" sz="1200" kern="1200">
                <a:solidFill>
                  <a:schemeClr val="tx1"/>
                </a:solidFill>
                <a:effectLst/>
                <a:latin typeface="+mn-lt"/>
                <a:ea typeface="+mn-ea"/>
                <a:cs typeface="+mn-cs"/>
              </a:rPr>
              <a:t>Çalışanın ölümü ya da ciddi yaralanmaya neden olan riskler</a:t>
            </a:r>
          </a:p>
          <a:p>
            <a:pPr lvl="0"/>
            <a:r>
              <a:rPr lang="tr-TR" sz="1200" kern="1200">
                <a:solidFill>
                  <a:schemeClr val="tx1"/>
                </a:solidFill>
                <a:effectLst/>
                <a:latin typeface="+mn-lt"/>
                <a:ea typeface="+mn-ea"/>
                <a:cs typeface="+mn-cs"/>
              </a:rPr>
              <a:t>Kurum stratejisinin, politika / prosedürlerinin veya değerlerinin ciddi şekilde ihlal edilmesi</a:t>
            </a:r>
          </a:p>
          <a:p>
            <a:pPr lvl="0"/>
            <a:r>
              <a:rPr lang="tr-TR" sz="1200" kern="1200">
                <a:solidFill>
                  <a:schemeClr val="tx1"/>
                </a:solidFill>
                <a:effectLst/>
                <a:latin typeface="+mn-lt"/>
                <a:ea typeface="+mn-ea"/>
                <a:cs typeface="+mn-cs"/>
              </a:rPr>
              <a:t>Kurum imajının çok ciddi şekilde zedelenmesi</a:t>
            </a:r>
          </a:p>
          <a:p>
            <a:endParaRPr lang="tr-TR"/>
          </a:p>
        </p:txBody>
      </p:sp>
      <p:sp>
        <p:nvSpPr>
          <p:cNvPr id="4" name="Slayt Numarası Yer Tutucusu 3"/>
          <p:cNvSpPr>
            <a:spLocks noGrp="1"/>
          </p:cNvSpPr>
          <p:nvPr>
            <p:ph type="sldNum" sz="quarter" idx="10"/>
          </p:nvPr>
        </p:nvSpPr>
        <p:spPr/>
        <p:txBody>
          <a:bodyPr/>
          <a:lstStyle/>
          <a:p>
            <a:fld id="{74DECC66-7C99-471D-AB08-4DBEC816C7B5}" type="slidenum">
              <a:rPr lang="tr-TR" smtClean="0"/>
              <a:t>15</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296AF559-C451-4496-83D0-94468B443B86}" type="datetime1">
              <a:rPr lang="tr-TR" smtClean="0"/>
              <a:t>3.02.2021</a:t>
            </a:fld>
            <a:endParaRPr lang="tr-TR"/>
          </a:p>
        </p:txBody>
      </p:sp>
    </p:spTree>
    <p:extLst>
      <p:ext uri="{BB962C8B-B14F-4D97-AF65-F5344CB8AC3E}">
        <p14:creationId xmlns:p14="http://schemas.microsoft.com/office/powerpoint/2010/main" val="256792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Koordinatörlük</a:t>
            </a:r>
            <a:r>
              <a:rPr lang="tr-TR" baseline="0"/>
              <a:t> olarak beklentimiz kurumsal yapılandırmanın gerçekleştirilmesinin başarı faktörü; sizlerin bu gelişmeleri benimseyerek destek vermesi ile müşterek mutabakat ve ortak akıl ile mümkün olabilecektir. Böylelikle üniversitemizin devamlılığı korunmuş olacak ve hizmet kalitesinin sürekliliği sağlanacaktır.</a:t>
            </a:r>
          </a:p>
          <a:p>
            <a:r>
              <a:rPr lang="tr-TR" baseline="0"/>
              <a:t>İç denetim faaliyeti ile eş zamanlı olarak üniversitede koordinatörlük olarak akademik ve idari birim yöneticilerine  ayrı ayrı bilgilendirme sunumlarının  yapılması planlamaktadır.  Bu kapsamda akademik olarak dekanlar ve bölüm başkanlarına, idari olarak da direktör, müdür ve yöneticilere bilgilendirme sunumu yapılacaktır.</a:t>
            </a:r>
          </a:p>
          <a:p>
            <a:r>
              <a:rPr lang="tr-TR" baseline="0"/>
              <a:t>Koordinatörlük yönetmeliği ile iç kontrol yönergesine ilişkin ivedilikle geri dönüşleriniz beklenmektedir.</a:t>
            </a:r>
          </a:p>
          <a:p>
            <a:endParaRPr lang="tr-TR" baseline="0"/>
          </a:p>
        </p:txBody>
      </p:sp>
      <p:sp>
        <p:nvSpPr>
          <p:cNvPr id="4" name="Slayt Numarası Yer Tutucusu 3"/>
          <p:cNvSpPr>
            <a:spLocks noGrp="1"/>
          </p:cNvSpPr>
          <p:nvPr>
            <p:ph type="sldNum" sz="quarter" idx="10"/>
          </p:nvPr>
        </p:nvSpPr>
        <p:spPr/>
        <p:txBody>
          <a:bodyPr/>
          <a:lstStyle/>
          <a:p>
            <a:fld id="{74DECC66-7C99-471D-AB08-4DBEC816C7B5}" type="slidenum">
              <a:rPr lang="tr-TR" smtClean="0"/>
              <a:t>16</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866A8E83-466E-4C7F-8C6F-687B76B4DD1D}" type="datetime1">
              <a:rPr lang="tr-TR" smtClean="0"/>
              <a:t>3.02.2021</a:t>
            </a:fld>
            <a:endParaRPr lang="tr-TR"/>
          </a:p>
        </p:txBody>
      </p:sp>
    </p:spTree>
    <p:extLst>
      <p:ext uri="{BB962C8B-B14F-4D97-AF65-F5344CB8AC3E}">
        <p14:creationId xmlns:p14="http://schemas.microsoft.com/office/powerpoint/2010/main" val="392305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17</a:t>
            </a:fld>
            <a:endParaRPr lang="tr-TR"/>
          </a:p>
        </p:txBody>
      </p:sp>
    </p:spTree>
    <p:extLst>
      <p:ext uri="{BB962C8B-B14F-4D97-AF65-F5344CB8AC3E}">
        <p14:creationId xmlns:p14="http://schemas.microsoft.com/office/powerpoint/2010/main" val="128671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2</a:t>
            </a:fld>
            <a:endParaRPr lang="tr-TR"/>
          </a:p>
        </p:txBody>
      </p:sp>
    </p:spTree>
    <p:extLst>
      <p:ext uri="{BB962C8B-B14F-4D97-AF65-F5344CB8AC3E}">
        <p14:creationId xmlns:p14="http://schemas.microsoft.com/office/powerpoint/2010/main" val="358935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1-Kurumsal risk: </a:t>
            </a:r>
            <a:r>
              <a:rPr lang="tr-TR" dirty="0"/>
              <a:t>“ Kurumların değer üretirken, korurken ve kazanırken karşılaşacağı fırsat ve tehditleri yönetmek amacıyla strateji belirlemeyle bütünleştireceği ve stratejiyi gerçekleştirirken uygulayacağı kültür, yetenek ve uygulamalarını ifade eder. “ </a:t>
            </a:r>
          </a:p>
          <a:p>
            <a:r>
              <a:rPr lang="tr-TR" b="1" dirty="0"/>
              <a:t>Risk yönetimi:</a:t>
            </a:r>
            <a:r>
              <a:rPr lang="tr-TR" dirty="0"/>
              <a:t> “ Kurumların amaçlara ulaşabilmek için hangi risklerin ne ölçüde alınması gerektiğini belirleyen ve bu sürecin planlandığı şekliyle gerçekleşmesini güvence altına almayı hedefleyen sistemini ifade eder. “ </a:t>
            </a:r>
            <a:endParaRPr lang="tr-TR" dirty="0">
              <a:cs typeface="Calibri"/>
            </a:endParaRPr>
          </a:p>
          <a:p>
            <a:r>
              <a:rPr lang="tr-TR" b="1" dirty="0"/>
              <a:t>Kurumsal Risk Yönetimi:</a:t>
            </a:r>
            <a:r>
              <a:rPr lang="tr-TR" dirty="0"/>
              <a:t> “Kurumların hedefleri doğrultusunda oluşabilecek </a:t>
            </a:r>
            <a:r>
              <a:rPr lang="tr-TR" i="1" dirty="0"/>
              <a:t>önemli fırsat ve tehditleri belirlemek</a:t>
            </a:r>
            <a:r>
              <a:rPr lang="tr-TR" dirty="0"/>
              <a:t>,  bunları kurumun </a:t>
            </a:r>
            <a:r>
              <a:rPr lang="tr-TR" i="1" dirty="0"/>
              <a:t>risk </a:t>
            </a:r>
            <a:r>
              <a:rPr lang="tr-TR" i="1" dirty="0" err="1"/>
              <a:t>iştahı</a:t>
            </a:r>
            <a:r>
              <a:rPr lang="tr-TR" dirty="0" err="1"/>
              <a:t>’na</a:t>
            </a:r>
            <a:r>
              <a:rPr lang="tr-TR" i="1" dirty="0"/>
              <a:t> </a:t>
            </a:r>
            <a:r>
              <a:rPr lang="tr-TR" dirty="0"/>
              <a:t>uygun olarak yönetmek ve stratejileri bu doğrultuda belirlemek amacıyla oluşturulan, kurumun tüm çalışanları tarafından etkilenen ve  kurumun tamamını kapsayan sistematik  ve disiplinli bir süreçtir.”</a:t>
            </a:r>
            <a:endParaRPr lang="en-US" dirty="0"/>
          </a:p>
          <a:p>
            <a:r>
              <a:rPr lang="tr-TR" b="1" i="1" dirty="0"/>
              <a:t>Risk iştahı:</a:t>
            </a:r>
            <a:r>
              <a:rPr lang="tr-TR" i="1" dirty="0"/>
              <a:t> Kurumun misyonu, vizyonu, amaç ve hedefleri doğrultusunda herhangi bir zaman diliminde, kabul etmeye (maruz kalmaya ve /veya)/önlem almamaya) hazır olduğu risk miktarını</a:t>
            </a:r>
            <a:r>
              <a:rPr lang="tr-TR" dirty="0"/>
              <a:t> ifade eder.</a:t>
            </a:r>
            <a:endParaRPr lang="en-US">
              <a:cs typeface="Calibri"/>
            </a:endParaRPr>
          </a:p>
          <a:p>
            <a:pPr>
              <a:defRPr/>
            </a:pPr>
            <a:r>
              <a:rPr lang="tr-TR" b="1" dirty="0"/>
              <a:t>Kurumsal risk yönetimi,</a:t>
            </a:r>
            <a:r>
              <a:rPr lang="tr-TR" dirty="0"/>
              <a:t> </a:t>
            </a:r>
            <a:r>
              <a:rPr lang="tr-TR" dirty="0" err="1"/>
              <a:t>COSO’nun</a:t>
            </a:r>
            <a:r>
              <a:rPr lang="tr-TR" dirty="0"/>
              <a:t> temmuz 2017 de güncellenen Risk Yönetimi Çerçevesinde helezon-sarmal biçiminde gösterilmiştir. 2014 COSO KRY düzenlemesi ile güncel düzenleme arasındaki en temel farklılık bileşenler ve alt standartlar itibariyle gerçekleşmiştir. 5 adet kurumsal risk yönetimi bileşeninin, kurumun misyon, vizyon ve temel değerleriyle ilişkisi üzerinde durulmuştur. Yeni düzenlemede, bileşenlerin her birinin birbirleri ile olan sıkı ilişkilerini ifade etmek adına bir sarmal gösterimi tercih edilmiştir. Diyagramın üç şeridi (Strateji &amp; Hedef Belirleme, Performans ile Gözden Geçirme &amp; İyileştirme) kurum boyunca akan genel süreçleri temsil ettiği, diğer iki şeridin ise (Yönetişim &amp; Kültür ile Bilgi, İletişim &amp; Raporlama) kurumsal risk yönetiminin destekleyici unsurlarını temsil ettiği ifade edilmiştir.</a:t>
            </a:r>
            <a:endParaRPr lang="tr-TR" dirty="0">
              <a:cs typeface="Calibri"/>
            </a:endParaRPr>
          </a:p>
          <a:p>
            <a:pPr>
              <a:defRPr/>
            </a:pPr>
            <a:r>
              <a:rPr lang="tr-TR" dirty="0"/>
              <a:t>Kurumsal Risk Yönetimi çerçevesi, kurumun yönetim yapısı ve diğer prosedürleriyle uyumlu olacak ve risk yönetim stratejisini, politikasını, prosedürlerini, iş akışlarını, organizasyon yapısındaki rol ve sorumlulukları içerecek şekilde geliştirilir.</a:t>
            </a:r>
            <a:endParaRPr lang="tr-TR" dirty="0">
              <a:cs typeface="Calibri"/>
            </a:endParaRPr>
          </a:p>
          <a:p>
            <a:pPr>
              <a:defRPr/>
            </a:pPr>
            <a:r>
              <a:rPr lang="tr-TR" u="sng" dirty="0"/>
              <a:t>Kurumların Kurumsal Risk Yönetimine duydukları ihtiyaç birçok iç ve dış faktörden etkilenmektedir.</a:t>
            </a:r>
            <a:r>
              <a:rPr lang="tr-TR" dirty="0"/>
              <a:t> Bu faktörlerden bazıları: </a:t>
            </a:r>
            <a:endParaRPr lang="tr-TR" dirty="0">
              <a:cs typeface="Calibri"/>
            </a:endParaRPr>
          </a:p>
          <a:p>
            <a:pPr>
              <a:defRPr/>
            </a:pPr>
            <a:r>
              <a:rPr lang="tr-TR" dirty="0"/>
              <a:t>   *Kurumlarda </a:t>
            </a:r>
            <a:r>
              <a:rPr lang="tr-TR" i="1" dirty="0"/>
              <a:t>risklerin tanımlanması ve yönetilmesi </a:t>
            </a:r>
            <a:r>
              <a:rPr lang="tr-TR" dirty="0"/>
              <a:t>gerekliliği konusunda artan bilinç.</a:t>
            </a:r>
            <a:endParaRPr lang="tr-TR" dirty="0">
              <a:cs typeface="Calibri"/>
            </a:endParaRPr>
          </a:p>
          <a:p>
            <a:pPr>
              <a:defRPr/>
            </a:pPr>
            <a:r>
              <a:rPr lang="tr-TR" dirty="0"/>
              <a:t>   *Stratejilerin belirlenmesi ve uygulanmasında </a:t>
            </a:r>
            <a:r>
              <a:rPr lang="tr-TR" i="1" dirty="0"/>
              <a:t>kurumsal risk yönetiminin öneminin</a:t>
            </a:r>
            <a:r>
              <a:rPr lang="tr-TR" dirty="0"/>
              <a:t> görülmesi.</a:t>
            </a:r>
            <a:endParaRPr lang="tr-TR" dirty="0">
              <a:cs typeface="Calibri"/>
            </a:endParaRPr>
          </a:p>
          <a:p>
            <a:pPr>
              <a:defRPr/>
            </a:pPr>
            <a:r>
              <a:rPr lang="tr-TR" dirty="0"/>
              <a:t>   *Kurumsal yönetimin gerekliliklerini yerine getirebilmek için </a:t>
            </a:r>
            <a:r>
              <a:rPr lang="tr-TR" i="1" dirty="0"/>
              <a:t>tutarlı ve etkin bir risk yönetim planı oluşturma</a:t>
            </a:r>
            <a:r>
              <a:rPr lang="tr-TR" dirty="0"/>
              <a:t> ihtiyacı ve beklentisi.</a:t>
            </a:r>
            <a:endParaRPr lang="tr-TR" dirty="0">
              <a:cs typeface="Calibri"/>
            </a:endParaRPr>
          </a:p>
          <a:p>
            <a:pPr>
              <a:defRPr/>
            </a:pPr>
            <a:r>
              <a:rPr lang="tr-TR" dirty="0"/>
              <a:t>Kurumun mevcut kurumsal risk yönetimine ilişkin yönetişim yapısı ve süreçleri, standartlar ve en iyi uygulamalarla karşılaştırılmakta ve kısa, orta ve uzun vadeli gelişim önerileri ve ilgili aksiyon planları oluşturulur.  Bu doğrultuda kurumun mevcut risk yönetimi ile ilgili prosedür, süreç, raporlama yapısı, görev, yetki ve sorumluluk tanımları değerlendirilerek Kurumsal Risk Yönetimi prosedürlerindeki, süreçlerindeki, raporlama yapılarındaki görev, yetki ve sorumluluk dağılımlarındaki revizyon gereklilikleri belirlenir. </a:t>
            </a:r>
          </a:p>
          <a:p>
            <a:pPr>
              <a:defRPr/>
            </a:pPr>
            <a:endParaRPr lang="tr-TR" dirty="0">
              <a:cs typeface="Calibri"/>
            </a:endParaRPr>
          </a:p>
          <a:p>
            <a:pPr>
              <a:defRPr/>
            </a:pPr>
            <a:r>
              <a:rPr lang="tr-TR" b="1" dirty="0"/>
              <a:t>2-</a:t>
            </a:r>
            <a:r>
              <a:rPr lang="tr-TR" dirty="0"/>
              <a:t>Son dönemlerde kamu ve özel sektörün en temel hedefi, </a:t>
            </a:r>
            <a:r>
              <a:rPr lang="tr-TR" b="1" u="sng" dirty="0"/>
              <a:t>‘</a:t>
            </a:r>
            <a:r>
              <a:rPr lang="tr-TR" b="1" i="1" u="sng" dirty="0"/>
              <a:t>performans artışını  sağlayacak  mekanizmaları  hayata  geçirmek</a:t>
            </a:r>
            <a:r>
              <a:rPr lang="tr-TR" b="1" u="sng" dirty="0"/>
              <a:t>’  </a:t>
            </a:r>
            <a:r>
              <a:rPr lang="tr-TR" dirty="0"/>
              <a:t>olmuştur.  Söz  konusu  amaca  hizmet  etmek üzere ortaya atılan,  </a:t>
            </a:r>
            <a:r>
              <a:rPr lang="tr-TR" b="1" dirty="0"/>
              <a:t>‘</a:t>
            </a:r>
            <a:r>
              <a:rPr lang="tr-TR" b="1" i="1" u="sng" dirty="0"/>
              <a:t>iyi yönetişim ilkesi</a:t>
            </a:r>
            <a:r>
              <a:rPr lang="tr-TR" b="1" i="1" dirty="0"/>
              <a:t>’ </a:t>
            </a:r>
            <a:r>
              <a:rPr lang="tr-TR" dirty="0"/>
              <a:t>Devlet Üniversiteleri yanı sıra Vakıf Üniversiteleri için de rehber ilke haline gelmiştir.  </a:t>
            </a:r>
            <a:r>
              <a:rPr lang="tr-TR" b="1" i="1" u="sng" dirty="0"/>
              <a:t>İyi  Yönetişim  İlkesi  çerçevesinde</a:t>
            </a:r>
            <a:r>
              <a:rPr lang="tr-TR" dirty="0"/>
              <a:t>; d</a:t>
            </a:r>
            <a:r>
              <a:rPr lang="tr-TR" u="sng" dirty="0"/>
              <a:t>aha  kaliteli  hizmet sağlanması  amacıyla:</a:t>
            </a:r>
            <a:endParaRPr lang="tr-TR" dirty="0"/>
          </a:p>
          <a:p>
            <a:pPr>
              <a:defRPr/>
            </a:pPr>
            <a:r>
              <a:rPr lang="tr-TR" dirty="0"/>
              <a:t>   *Hesap verebilirliğin temini, </a:t>
            </a:r>
            <a:endParaRPr lang="tr-TR" dirty="0">
              <a:cs typeface="Calibri"/>
            </a:endParaRPr>
          </a:p>
          <a:p>
            <a:pPr>
              <a:defRPr/>
            </a:pPr>
            <a:r>
              <a:rPr lang="tr-TR" dirty="0"/>
              <a:t>   *Saydamlığın geliştirilmesi, </a:t>
            </a:r>
            <a:endParaRPr lang="tr-TR" dirty="0">
              <a:cs typeface="Calibri"/>
            </a:endParaRPr>
          </a:p>
          <a:p>
            <a:pPr>
              <a:defRPr/>
            </a:pPr>
            <a:r>
              <a:rPr lang="tr-TR" dirty="0"/>
              <a:t>   *Yönetsel esneklikler sağlanarak yetki ve sorumlulukların devri,</a:t>
            </a:r>
            <a:endParaRPr lang="tr-TR" dirty="0">
              <a:cs typeface="Calibri"/>
            </a:endParaRPr>
          </a:p>
          <a:p>
            <a:pPr>
              <a:defRPr/>
            </a:pPr>
            <a:r>
              <a:rPr lang="tr-TR" dirty="0"/>
              <a:t>   *Sonuç  odaklı  yönetim  ve  b</a:t>
            </a:r>
            <a:r>
              <a:rPr lang="tr-TR" cap="small" dirty="0"/>
              <a:t>ü</a:t>
            </a:r>
            <a:r>
              <a:rPr lang="tr-TR" dirty="0"/>
              <a:t>tçeleme  anlayışı,</a:t>
            </a:r>
            <a:endParaRPr lang="tr-TR" dirty="0">
              <a:cs typeface="Calibri"/>
            </a:endParaRPr>
          </a:p>
          <a:p>
            <a:pPr>
              <a:defRPr/>
            </a:pPr>
            <a:r>
              <a:rPr lang="tr-TR" dirty="0"/>
              <a:t>   *Paydaş  beklentilerinin  karşılanması,</a:t>
            </a:r>
            <a:endParaRPr lang="tr-TR" dirty="0">
              <a:cs typeface="Calibri"/>
            </a:endParaRPr>
          </a:p>
          <a:p>
            <a:pPr>
              <a:defRPr/>
            </a:pPr>
            <a:r>
              <a:rPr lang="tr-TR" dirty="0"/>
              <a:t>Ön plana çıkan unsurlar olmuştur. </a:t>
            </a:r>
            <a:r>
              <a:rPr lang="tr-TR" u="sng" dirty="0"/>
              <a:t>Hizmet  kalitesinin  artmaya  başlaması  </a:t>
            </a:r>
            <a:r>
              <a:rPr lang="tr-TR" dirty="0"/>
              <a:t>beraberinde,  </a:t>
            </a:r>
            <a:endParaRPr lang="tr-TR" dirty="0">
              <a:cs typeface="Calibri"/>
            </a:endParaRPr>
          </a:p>
          <a:p>
            <a:pPr>
              <a:defRPr/>
            </a:pPr>
            <a:r>
              <a:rPr lang="tr-TR" dirty="0"/>
              <a:t>   *Hedef  odaklı  yaklaşımı</a:t>
            </a:r>
            <a:endParaRPr lang="tr-TR" dirty="0">
              <a:cs typeface="Calibri"/>
            </a:endParaRPr>
          </a:p>
          <a:p>
            <a:pPr>
              <a:defRPr/>
            </a:pPr>
            <a:r>
              <a:rPr lang="tr-TR" dirty="0"/>
              <a:t>   *Kaynaklarının   etkili,   ekonomik   ve   verimli   kullanılması   ihtiyacını</a:t>
            </a:r>
            <a:endParaRPr lang="tr-TR" dirty="0">
              <a:cs typeface="Calibri"/>
            </a:endParaRPr>
          </a:p>
          <a:p>
            <a:pPr>
              <a:defRPr/>
            </a:pPr>
            <a:r>
              <a:rPr lang="tr-TR" dirty="0"/>
              <a:t>Doğurmuştur. Böylece kurumların  organizasyon   yapısından,   iletişim   ve   izlemeye   kadar   mali   yönetim   ve   kontrol süreçleriyle  ilgili  pek  çok  alanda  etkili  araçların  kullanılması gerektiği görülmüştür.  Bu  reform  s</a:t>
            </a:r>
            <a:r>
              <a:rPr lang="tr-TR" cap="small" dirty="0"/>
              <a:t>ü</a:t>
            </a:r>
            <a:r>
              <a:rPr lang="tr-TR" dirty="0"/>
              <a:t>recinde benimsenen en önemli yönetim aracı ise ‘</a:t>
            </a:r>
            <a:r>
              <a:rPr lang="tr-TR" b="1" dirty="0"/>
              <a:t>İ</a:t>
            </a:r>
            <a:r>
              <a:rPr lang="tr-TR" b="1" i="1" dirty="0"/>
              <a:t>ç Kontrol Sistemi’</a:t>
            </a:r>
            <a:r>
              <a:rPr lang="tr-TR" dirty="0"/>
              <a:t>dir.</a:t>
            </a:r>
            <a:endParaRPr lang="tr-TR" dirty="0">
              <a:cs typeface="Calibri"/>
            </a:endParaRPr>
          </a:p>
          <a:p>
            <a:pPr>
              <a:defRPr/>
            </a:pPr>
            <a:r>
              <a:rPr lang="tr-TR" b="1" dirty="0"/>
              <a:t>İç kontrol sistemi:</a:t>
            </a:r>
            <a:r>
              <a:rPr lang="tr-TR" dirty="0"/>
              <a:t> “Kurumların amaçlarına, belirlenmiş politikalara ve mevzuata uygun olarak faaliyetlerin etkili, ekonomik ve verimli bir şekilde kontrol altında yürütülmesi ile varlık ve kaynakların korunmasını, muhasebe kayıtlarının doğru ve tam olarak tutulmasını, mali bilgi ve yönetim bilgisinin zamanında ve güvenilir olarak üretilmesini sağlamak üzere üst yönetim tarafından oluşturulan organizasyon, yöntem, süreç ile iç denetimi de kapsayan mali ve diğer kontroller bütünüdür. “</a:t>
            </a:r>
            <a:endParaRPr lang="tr-TR" dirty="0">
              <a:cs typeface="Calibri"/>
            </a:endParaRPr>
          </a:p>
          <a:p>
            <a:pPr>
              <a:defRPr/>
            </a:pPr>
            <a:r>
              <a:rPr lang="tr-TR" dirty="0"/>
              <a:t>Uluslararası d</a:t>
            </a:r>
            <a:r>
              <a:rPr lang="tr-TR" cap="small" dirty="0"/>
              <a:t>üz</a:t>
            </a:r>
            <a:r>
              <a:rPr lang="tr-TR" dirty="0"/>
              <a:t>eyde kabul gören </a:t>
            </a:r>
            <a:r>
              <a:rPr lang="tr-TR" b="1" i="1" u="sng" dirty="0"/>
              <a:t>iç kontrol</a:t>
            </a:r>
            <a:r>
              <a:rPr lang="tr-TR" dirty="0"/>
              <a:t>;  Kurumun hedeflerine ulaşması için ‘</a:t>
            </a:r>
            <a:r>
              <a:rPr lang="tr-TR" u="sng" dirty="0"/>
              <a:t>Makul Güvence</a:t>
            </a:r>
            <a:r>
              <a:rPr lang="tr-TR" dirty="0"/>
              <a:t>’ sağlamak üzere tasarlanmış olan bir sistemdir.  Bu sistemin en iyi bilinen modeli olan </a:t>
            </a:r>
            <a:r>
              <a:rPr lang="tr-TR" i="1" dirty="0" err="1"/>
              <a:t>Comittee</a:t>
            </a:r>
            <a:r>
              <a:rPr lang="tr-TR" i="1" dirty="0"/>
              <a:t> of </a:t>
            </a:r>
            <a:r>
              <a:rPr lang="tr-TR" i="1" dirty="0" err="1"/>
              <a:t>Sponsoring</a:t>
            </a:r>
            <a:r>
              <a:rPr lang="tr-TR" i="1" dirty="0"/>
              <a:t> </a:t>
            </a:r>
            <a:r>
              <a:rPr lang="tr-TR" i="1" dirty="0" err="1"/>
              <a:t>Organizations</a:t>
            </a:r>
            <a:r>
              <a:rPr lang="tr-TR" i="1" dirty="0"/>
              <a:t> (COSO) </a:t>
            </a:r>
            <a:r>
              <a:rPr lang="tr-TR" dirty="0"/>
              <a:t>çerçevesinde iç kontrol; </a:t>
            </a:r>
            <a:endParaRPr lang="tr-TR" dirty="0">
              <a:cs typeface="Calibri"/>
            </a:endParaRPr>
          </a:p>
          <a:p>
            <a:pPr>
              <a:defRPr/>
            </a:pPr>
            <a:r>
              <a:rPr lang="tr-TR" dirty="0"/>
              <a:t>   *Kurumdaki iş ve eylemlerin mevzuata uygunluğunu, </a:t>
            </a:r>
            <a:endParaRPr lang="tr-TR" dirty="0">
              <a:cs typeface="Calibri"/>
            </a:endParaRPr>
          </a:p>
          <a:p>
            <a:pPr>
              <a:defRPr/>
            </a:pPr>
            <a:r>
              <a:rPr lang="tr-TR" dirty="0"/>
              <a:t>   *Mali ve yönetsel raporlamanın güvenilirliğini, </a:t>
            </a:r>
            <a:endParaRPr lang="tr-TR" dirty="0">
              <a:cs typeface="Calibri"/>
            </a:endParaRPr>
          </a:p>
          <a:p>
            <a:pPr>
              <a:defRPr/>
            </a:pPr>
            <a:r>
              <a:rPr lang="tr-TR" dirty="0"/>
              <a:t>   *Faaliyetlerin etkililiği ve etkinliği,</a:t>
            </a:r>
            <a:endParaRPr lang="tr-TR" dirty="0">
              <a:cs typeface="Calibri"/>
            </a:endParaRPr>
          </a:p>
          <a:p>
            <a:pPr>
              <a:defRPr/>
            </a:pPr>
            <a:r>
              <a:rPr lang="tr-TR" dirty="0"/>
              <a:t>   *Varlıkların korunmasını sağlamayı,</a:t>
            </a:r>
            <a:endParaRPr lang="tr-TR" dirty="0">
              <a:cs typeface="Calibri"/>
            </a:endParaRPr>
          </a:p>
          <a:p>
            <a:pPr>
              <a:defRPr/>
            </a:pPr>
            <a:r>
              <a:rPr lang="tr-TR" dirty="0"/>
              <a:t>Amaçlar. </a:t>
            </a:r>
            <a:r>
              <a:rPr lang="tr-TR" sz="1200" baseline="0" dirty="0">
                <a:latin typeface="+mn-lt"/>
              </a:rPr>
              <a:t>İç kontrol sistemi için </a:t>
            </a:r>
            <a:r>
              <a:rPr lang="tr-TR" sz="1200" dirty="0">
                <a:latin typeface="+mn-lt"/>
              </a:rPr>
              <a:t>COSO</a:t>
            </a:r>
            <a:r>
              <a:rPr lang="tr-TR" sz="1200" baseline="0" dirty="0">
                <a:latin typeface="+mn-lt"/>
              </a:rPr>
              <a:t> Piramidi ve COSO Küpü kullanılmaktadır. Piramit her bir fonksiyon için ayrı ayrı tanımlamayı, Küp ise bütün fonksiyonları içerir.</a:t>
            </a:r>
            <a:endParaRPr lang="tr-TR" sz="1200" baseline="0" dirty="0">
              <a:latin typeface="+mn-lt"/>
              <a:cs typeface="Calibri"/>
            </a:endParaRPr>
          </a:p>
          <a:p>
            <a:pPr>
              <a:defRPr/>
            </a:pPr>
            <a:r>
              <a:rPr lang="tr-TR" sz="1200" baseline="0" dirty="0">
                <a:latin typeface="+mn-lt"/>
              </a:rPr>
              <a:t>COSO iç kontrol sisteminde faaliyet, raporlama ve uyum fonksiyonları yer alır. Faaliyet ve birimler, hedefler ve iç kontrolün unsurları bir küpün veya </a:t>
            </a:r>
            <a:r>
              <a:rPr lang="tr-TR" dirty="0"/>
              <a:t>piramidin</a:t>
            </a:r>
            <a:r>
              <a:rPr lang="tr-TR" sz="1200" baseline="0" dirty="0">
                <a:latin typeface="+mn-lt"/>
              </a:rPr>
              <a:t> farklı yüzeylerini oluşturur ve ayrılmaz bir bütündür. Tüm birim ve faaliyetler; faaliyetlerin etkinliği ve etkililiği, bilgilerin güvenilirliği ve mevzuata uygunluk hedeflerine ulaşmak amacıyla iç kontrolün beş unsurlarından yararlanılır.</a:t>
            </a:r>
            <a:r>
              <a:rPr lang="tr-TR" dirty="0"/>
              <a:t>  COSO tarafından oluşturulan;</a:t>
            </a:r>
            <a:endParaRPr lang="tr-TR" dirty="0">
              <a:cs typeface="Calibri"/>
            </a:endParaRPr>
          </a:p>
          <a:p>
            <a:pPr>
              <a:defRPr/>
            </a:pPr>
            <a:r>
              <a:rPr lang="tr-TR" i="1" dirty="0"/>
              <a:t>   *Kontrol ortamı, </a:t>
            </a:r>
            <a:endParaRPr lang="tr-TR"/>
          </a:p>
          <a:p>
            <a:pPr>
              <a:defRPr/>
            </a:pPr>
            <a:r>
              <a:rPr lang="tr-TR" i="1" dirty="0"/>
              <a:t>   *Risk değerlendirme (yönetimi),</a:t>
            </a:r>
            <a:endParaRPr lang="tr-TR" dirty="0"/>
          </a:p>
          <a:p>
            <a:pPr>
              <a:defRPr/>
            </a:pPr>
            <a:r>
              <a:rPr lang="tr-TR" i="1" dirty="0"/>
              <a:t>   *Kontrol faaliyetleri, </a:t>
            </a:r>
            <a:endParaRPr lang="tr-TR"/>
          </a:p>
          <a:p>
            <a:pPr>
              <a:defRPr/>
            </a:pPr>
            <a:r>
              <a:rPr lang="tr-TR" i="1" dirty="0"/>
              <a:t>   *Bilgi ve iletişim</a:t>
            </a:r>
            <a:endParaRPr lang="tr-TR" dirty="0"/>
          </a:p>
          <a:p>
            <a:pPr>
              <a:defRPr/>
            </a:pPr>
            <a:r>
              <a:rPr lang="tr-TR" i="1" dirty="0"/>
              <a:t>   *İzleme </a:t>
            </a:r>
            <a:endParaRPr lang="tr-TR" dirty="0"/>
          </a:p>
          <a:p>
            <a:pPr>
              <a:defRPr/>
            </a:pPr>
            <a:r>
              <a:rPr lang="tr-TR" i="1" dirty="0"/>
              <a:t>B</a:t>
            </a:r>
            <a:r>
              <a:rPr lang="tr-TR" dirty="0"/>
              <a:t>ileşenlerinden oluşan iç kontrol sistemi, Uluslararası Sayıştaylar Birliği (INTOSAI), Avrupa Komisyonu ve benzer uluslararası kuruluşlarca da referans olarak kabul edilen bir modeldir. </a:t>
            </a:r>
            <a:endParaRPr lang="tr-TR" dirty="0">
              <a:cs typeface="Calibri"/>
            </a:endParaRPr>
          </a:p>
          <a:p>
            <a:pPr marL="0">
              <a:defRPr/>
            </a:pPr>
            <a:endParaRPr lang="tr-TR" dirty="0"/>
          </a:p>
          <a:p>
            <a:pPr marL="0" lvl="1">
              <a:defRPr/>
            </a:pPr>
            <a:r>
              <a:rPr lang="tr-TR" b="1"/>
              <a:t>3-Entegre</a:t>
            </a:r>
            <a:r>
              <a:rPr lang="tr-TR" sz="1200" b="1" baseline="0">
                <a:latin typeface="+mn-lt"/>
              </a:rPr>
              <a:t> yönetim sistemi (YÖKAK, ISO9001, 14001, 27001, 31000 vb.) : </a:t>
            </a:r>
            <a:r>
              <a:rPr lang="tr-TR" sz="1200" b="0" baseline="0" dirty="0">
                <a:latin typeface="+mn-lt"/>
              </a:rPr>
              <a:t>Yönetim sistemlerinin tek çatı altında toplandığı ve gereklerin aynı anda karşılandığı bütünsel uygulanan sistemlerdir.</a:t>
            </a:r>
            <a:r>
              <a:rPr lang="tr-TR" dirty="0"/>
              <a:t> </a:t>
            </a:r>
            <a:endParaRPr lang="tr-TR" dirty="0">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baseline="0" dirty="0">
                <a:latin typeface="+mn-lt"/>
              </a:rPr>
              <a:t>Entegre kalite yönetimi: </a:t>
            </a:r>
            <a:r>
              <a:rPr lang="tr-TR" sz="1200" dirty="0">
                <a:latin typeface="+mn-lt"/>
                <a:ea typeface="Times New Roman" charset="-94"/>
                <a:cs typeface="Calibri"/>
              </a:rPr>
              <a:t>“Kurumların iç ve dış paydaşlarının beklentileri ve memnuniyetleri ile tüm birim faaliyetlerinin daha </a:t>
            </a:r>
            <a:r>
              <a:rPr lang="tr-TR" sz="1200" b="1" i="1" dirty="0">
                <a:latin typeface="+mn-lt"/>
                <a:ea typeface="Times New Roman" charset="-94"/>
                <a:cs typeface="Calibri"/>
              </a:rPr>
              <a:t>verimli</a:t>
            </a:r>
            <a:r>
              <a:rPr lang="tr-TR" sz="1200" dirty="0">
                <a:latin typeface="+mn-lt"/>
                <a:ea typeface="Times New Roman" charset="-94"/>
                <a:cs typeface="Calibri"/>
              </a:rPr>
              <a:t>, </a:t>
            </a:r>
            <a:r>
              <a:rPr lang="tr-TR" sz="1200" b="1" i="1" dirty="0">
                <a:latin typeface="+mn-lt"/>
                <a:ea typeface="Times New Roman" charset="-94"/>
                <a:cs typeface="Calibri"/>
              </a:rPr>
              <a:t>etkin</a:t>
            </a:r>
            <a:r>
              <a:rPr lang="tr-TR" sz="1200" dirty="0">
                <a:latin typeface="+mn-lt"/>
                <a:ea typeface="Times New Roman" charset="-94"/>
                <a:cs typeface="Calibri"/>
              </a:rPr>
              <a:t> ve </a:t>
            </a:r>
            <a:r>
              <a:rPr lang="tr-TR" sz="1200" b="1" i="1" dirty="0">
                <a:latin typeface="+mn-lt"/>
                <a:ea typeface="Times New Roman" charset="-94"/>
                <a:cs typeface="Calibri"/>
              </a:rPr>
              <a:t>etkili</a:t>
            </a:r>
            <a:r>
              <a:rPr lang="tr-TR" sz="1200" dirty="0">
                <a:latin typeface="+mn-lt"/>
                <a:ea typeface="Times New Roman" charset="-94"/>
                <a:cs typeface="Calibri"/>
              </a:rPr>
              <a:t> yürütülmesine yönelik sürekli iyileştirme ve geliştirmeyi planlamak ve uygulamak için stratejiler belirlemek ve sürekli iyileşme sağlayacak şekilde çalışılmasını, bu doğrultudaki düzenleyici ve önleyici faaliyetleri,</a:t>
            </a:r>
            <a:r>
              <a:rPr lang="tr-TR" dirty="0">
                <a:ea typeface="Times New Roman" charset="-94"/>
                <a:cs typeface="Calibri"/>
              </a:rPr>
              <a:t> </a:t>
            </a:r>
            <a:r>
              <a:rPr lang="tr-TR" sz="1200" dirty="0">
                <a:latin typeface="+mn-lt"/>
                <a:ea typeface="Times New Roman" charset="-94"/>
                <a:cs typeface="Calibri"/>
              </a:rPr>
              <a:t> uygulanan standart ve mevzuatı ifade eder. “</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1200" dirty="0">
                <a:latin typeface="+mn-lt"/>
                <a:ea typeface="Times New Roman" charset="-94"/>
                <a:cs typeface="Calibri"/>
              </a:rPr>
              <a:t>Bir defada birden fazla sistemin kalite denetlemesinin</a:t>
            </a:r>
            <a:r>
              <a:rPr lang="tr-TR" sz="1200" baseline="0" dirty="0">
                <a:latin typeface="+mn-lt"/>
                <a:ea typeface="Times New Roman" charset="-94"/>
                <a:cs typeface="Calibri"/>
              </a:rPr>
              <a:t> yapılabilirliği kalite denetimine süre avantajı sağlar, ayrıca ortak prosedürlerin ayrı ayrı dokümantasyonunu ortadan kaldırır.</a:t>
            </a:r>
            <a:endParaRPr lang="tr-TR" sz="1200" dirty="0">
              <a:latin typeface="+mn-lt"/>
              <a:ea typeface="Times New Roman" charset="-94"/>
              <a:cs typeface="Calibri"/>
            </a:endParaRPr>
          </a:p>
          <a:p>
            <a:pPr marL="0" lvl="1">
              <a:defRPr/>
            </a:pPr>
            <a:r>
              <a:rPr lang="tr-TR" sz="1200" i="1" dirty="0">
                <a:latin typeface="+mn-lt"/>
                <a:ea typeface="Calibri" panose="020F0502020204030204" pitchFamily="34" charset="0"/>
              </a:rPr>
              <a:t>Verimlilik: yöntem, Etkinlik: sonuç, Etkililik: girdi ve araç.</a:t>
            </a:r>
            <a:endParaRPr lang="tr-TR" dirty="0"/>
          </a:p>
          <a:p>
            <a:pPr marL="0">
              <a:defRPr/>
            </a:pPr>
            <a:endParaRPr lang="tr-TR"/>
          </a:p>
          <a:p>
            <a:pPr marL="0" marR="0" indent="0" algn="l" defTabSz="914400" rtl="0" eaLnBrk="1" fontAlgn="auto" latinLnBrk="0" hangingPunct="1">
              <a:lnSpc>
                <a:spcPct val="100000"/>
              </a:lnSpc>
              <a:spcBef>
                <a:spcPts val="0"/>
              </a:spcBef>
              <a:spcAft>
                <a:spcPts val="0"/>
              </a:spcAft>
              <a:buClrTx/>
              <a:buSzTx/>
              <a:buFontTx/>
              <a:buNone/>
              <a:tabLst/>
              <a:defRPr/>
            </a:pPr>
            <a:endParaRPr lang="tr-TR"/>
          </a:p>
        </p:txBody>
      </p:sp>
      <p:sp>
        <p:nvSpPr>
          <p:cNvPr id="4" name="Slayt Numarası Yer Tutucusu 3"/>
          <p:cNvSpPr>
            <a:spLocks noGrp="1"/>
          </p:cNvSpPr>
          <p:nvPr>
            <p:ph type="sldNum" sz="quarter" idx="10"/>
          </p:nvPr>
        </p:nvSpPr>
        <p:spPr/>
        <p:txBody>
          <a:bodyPr/>
          <a:lstStyle/>
          <a:p>
            <a:fld id="{74DECC66-7C99-471D-AB08-4DBEC816C7B5}" type="slidenum">
              <a:rPr lang="tr-TR" smtClean="0"/>
              <a:t>3</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F8CD1668-3A0B-4D9F-9995-CB680B902536}" type="datetime1">
              <a:rPr lang="tr-TR" smtClean="0"/>
              <a:t>3.02.2021</a:t>
            </a:fld>
            <a:endParaRPr lang="tr-TR"/>
          </a:p>
        </p:txBody>
      </p:sp>
    </p:spTree>
    <p:extLst>
      <p:ext uri="{BB962C8B-B14F-4D97-AF65-F5344CB8AC3E}">
        <p14:creationId xmlns:p14="http://schemas.microsoft.com/office/powerpoint/2010/main" val="64234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1"/>
            <a:endParaRPr lang="tr-TR" dirty="0"/>
          </a:p>
          <a:p>
            <a:pPr lvl="1"/>
            <a:r>
              <a:rPr lang="tr-TR" sz="3000">
                <a:latin typeface="Times New Roman"/>
                <a:ea typeface="Times New Roman" charset="-94"/>
                <a:cs typeface="Times New Roman"/>
              </a:rPr>
              <a:t>“ İç denetim, kurumun faaliyetlerini geliştirmek ve onlara değer katmak amacını güden bağımsız ve objektif bir güvence ve danışmanlık faaliyetidir. “ </a:t>
            </a:r>
            <a:endParaRPr lang="tr-TR">
              <a:cs typeface="Calibri"/>
            </a:endParaRPr>
          </a:p>
          <a:p>
            <a:pPr marL="457200" lvl="1" indent="0">
              <a:buNone/>
            </a:pPr>
            <a:r>
              <a:rPr lang="tr-TR" sz="3000">
                <a:latin typeface="Times New Roman" charset="-94"/>
                <a:ea typeface="Times New Roman" charset="-94"/>
                <a:cs typeface="Times New Roman" charset="-94"/>
              </a:rPr>
              <a:t>“ İç denetim, kurumun risk yönetimi, kontrol ve yönetişim süreçlerinin etkinliğini değerlendirmek ve geliştirmek amacına yönelik sistemli ve disiplinli bir yaklaşım getirerek kurumun amaçlarına ulaşmasına yardımcı olur. “ </a:t>
            </a:r>
          </a:p>
          <a:p>
            <a:endParaRPr lang="tr-TR" dirty="0">
              <a:cs typeface="Calibri"/>
            </a:endParaRPr>
          </a:p>
        </p:txBody>
      </p:sp>
      <p:sp>
        <p:nvSpPr>
          <p:cNvPr id="4" name="Slayt Numarası Yer Tutucusu 3"/>
          <p:cNvSpPr>
            <a:spLocks noGrp="1"/>
          </p:cNvSpPr>
          <p:nvPr>
            <p:ph type="sldNum" sz="quarter" idx="10"/>
          </p:nvPr>
        </p:nvSpPr>
        <p:spPr/>
        <p:txBody>
          <a:bodyPr/>
          <a:lstStyle/>
          <a:p>
            <a:fld id="{74DECC66-7C99-471D-AB08-4DBEC816C7B5}" type="slidenum">
              <a:rPr lang="tr-TR" smtClean="0"/>
              <a:t>4</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D8E6E68C-386F-4DEA-9142-FF92492C62A1}" type="datetime1">
              <a:rPr lang="tr-TR" smtClean="0"/>
              <a:t>3.02.2021</a:t>
            </a:fld>
            <a:endParaRPr lang="tr-TR"/>
          </a:p>
        </p:txBody>
      </p:sp>
    </p:spTree>
    <p:extLst>
      <p:ext uri="{BB962C8B-B14F-4D97-AF65-F5344CB8AC3E}">
        <p14:creationId xmlns:p14="http://schemas.microsoft.com/office/powerpoint/2010/main" val="417176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1"/>
            <a:r>
              <a:rPr lang="tr-TR" dirty="0"/>
              <a:t>Avrupa   Birliği   ile   üyelik kapsamında,  ülkemiz   2000’li   yılların başından itibaren kamu iç kontrol sistemini güçlendirmek üzere bir reform sürecinden geçmektedir. Bu  süreçte  Avrupa  Komisyonunun  tüm  aday  ülkelere  tavsiye  ettiği  ve  COSO  ile  uyumlu  iç kontrol modelinin ana unsurları,   </a:t>
            </a:r>
            <a:r>
              <a:rPr lang="tr-TR" u="sng" dirty="0"/>
              <a:t>Yönetsel sorumluluğa ve hesap verebilirliğe dayalı </a:t>
            </a:r>
            <a:r>
              <a:rPr lang="tr-TR" dirty="0"/>
              <a:t> </a:t>
            </a:r>
            <a:r>
              <a:rPr lang="tr-TR" b="1" i="1" dirty="0"/>
              <a:t>Mali yönetim ve Kontrol (MYK)  sistemi</a:t>
            </a:r>
            <a:r>
              <a:rPr lang="tr-TR" dirty="0"/>
              <a:t>, Fonksiyonel  olarak  bağımsız  </a:t>
            </a:r>
            <a:r>
              <a:rPr lang="tr-TR" b="1" i="1" dirty="0"/>
              <a:t>İç Denetim  </a:t>
            </a:r>
            <a:r>
              <a:rPr lang="tr-TR"/>
              <a:t>faaliyeti ve bu iki  alanın tüm  kamu sektöründe uyumlaştırılmasından sorumlu bir </a:t>
            </a:r>
            <a:r>
              <a:rPr lang="tr-TR" b="1" i="1" dirty="0"/>
              <a:t>Merkezi Uyumlaştırma Birimi (MUB)  </a:t>
            </a:r>
            <a:r>
              <a:rPr lang="tr-TR" i="1" dirty="0"/>
              <a:t>o</a:t>
            </a:r>
            <a:r>
              <a:rPr lang="tr-TR" dirty="0"/>
              <a:t>larak özetlenebilir.</a:t>
            </a:r>
            <a:endParaRPr lang="en-US" dirty="0"/>
          </a:p>
          <a:p>
            <a:pPr marL="0" lvl="1"/>
            <a:r>
              <a:rPr lang="tr-TR" b="1" i="1"/>
              <a:t>Mali Yönetim ve Kontrol (MYK)</a:t>
            </a:r>
            <a:r>
              <a:rPr lang="tr-TR"/>
              <a:t>,  en  genel  anlamda  kurum  kaynaklarının  yönetim  ve  kontrol  süreçlerini  ifade  etmektedir. Buna    göre    her    düzeydeki    kurum    yöneticisi;    yönetimindeki    kaynaklara  ilişkin aşağıdaki görevlerini yerine getirmek üzere etkin bir MYK sisteminin kurulmasından ve sürdürülmesinden sorumludur.</a:t>
            </a:r>
            <a:endParaRPr lang="en-US"/>
          </a:p>
          <a:p>
            <a:pPr marL="0" lvl="1"/>
            <a:r>
              <a:rPr lang="tr-TR"/>
              <a:t>   *Planlama ve programlama,</a:t>
            </a:r>
            <a:endParaRPr lang="tr-TR" dirty="0"/>
          </a:p>
          <a:p>
            <a:pPr marL="0" lvl="1"/>
            <a:r>
              <a:rPr lang="tr-TR"/>
              <a:t>   *Bütçeleme ve bütçe uygulama, </a:t>
            </a:r>
            <a:endParaRPr lang="tr-TR" dirty="0"/>
          </a:p>
          <a:p>
            <a:pPr marL="0" lvl="1"/>
            <a:r>
              <a:rPr lang="tr-TR"/>
              <a:t>   *Muhasebeleştirme, </a:t>
            </a:r>
            <a:endParaRPr lang="tr-TR" dirty="0"/>
          </a:p>
          <a:p>
            <a:pPr marL="0" lvl="1"/>
            <a:r>
              <a:rPr lang="tr-TR"/>
              <a:t>   *Kontrol, </a:t>
            </a:r>
            <a:endParaRPr lang="tr-TR" dirty="0"/>
          </a:p>
          <a:p>
            <a:pPr marL="0" lvl="1"/>
            <a:r>
              <a:rPr lang="tr-TR"/>
              <a:t>   *Raporlama, </a:t>
            </a:r>
            <a:endParaRPr lang="tr-TR" dirty="0"/>
          </a:p>
          <a:p>
            <a:pPr marL="0" lvl="1"/>
            <a:r>
              <a:rPr lang="tr-TR"/>
              <a:t>   *Arşivleme,</a:t>
            </a:r>
            <a:endParaRPr lang="tr-TR" dirty="0"/>
          </a:p>
          <a:p>
            <a:pPr marL="0" lvl="1"/>
            <a:r>
              <a:rPr lang="tr-TR"/>
              <a:t>   *İzleme </a:t>
            </a:r>
            <a:endParaRPr lang="tr-TR" dirty="0"/>
          </a:p>
          <a:p>
            <a:pPr marL="0" lvl="1"/>
            <a:r>
              <a:rPr lang="tr-TR"/>
              <a:t>Kurum  yöneticisine verilen,  </a:t>
            </a:r>
            <a:r>
              <a:rPr lang="tr-TR" u="sng"/>
              <a:t>etkin bir MYK sisteminin kurulması ve sürdürülmesi sorumluluğunu </a:t>
            </a:r>
            <a:r>
              <a:rPr lang="tr-TR"/>
              <a:t>taşımalarında  ve  hedeflere  ulaşmalarında  yöneticilere  yardımcı  olan  </a:t>
            </a:r>
            <a:r>
              <a:rPr lang="tr-TR" b="1" i="1"/>
              <a:t>‘İç  Denetim’ </a:t>
            </a:r>
            <a:r>
              <a:rPr lang="tr-TR"/>
              <a:t>fonksiyonudur. İç denetim fonksiyonu; risk yönetimi temelinde mevcut </a:t>
            </a:r>
            <a:r>
              <a:rPr lang="tr-TR" i="1"/>
              <a:t>Mali Yönetim ve Kontrol (</a:t>
            </a:r>
            <a:r>
              <a:rPr lang="tr-TR"/>
              <a:t>MYK) sisteminin belirlenmiş yöntem ve standartlara, iyi  mali  yönetim  ilkelerine </a:t>
            </a:r>
            <a:r>
              <a:rPr lang="tr-TR" u="sng"/>
              <a:t>uygunluğu  konusunda  bir  nesnel </a:t>
            </a:r>
            <a:r>
              <a:rPr lang="tr-TR" b="1" i="1" u="sng"/>
              <a:t>Güvence </a:t>
            </a:r>
            <a:r>
              <a:rPr lang="tr-TR" u="sng"/>
              <a:t> ve  </a:t>
            </a:r>
            <a:r>
              <a:rPr lang="tr-TR" b="1" i="1" u="sng"/>
              <a:t>Danışmanlık  Hizmeti </a:t>
            </a:r>
            <a:r>
              <a:rPr lang="tr-TR" u="sng"/>
              <a:t>vermektedir.</a:t>
            </a:r>
            <a:endParaRPr lang="tr-TR" dirty="0"/>
          </a:p>
          <a:p>
            <a:r>
              <a:rPr lang="tr-TR" dirty="0"/>
              <a:t>Kurumlarda;  </a:t>
            </a:r>
            <a:r>
              <a:rPr lang="tr-TR" b="1" dirty="0"/>
              <a:t>Mali Yönetim ve Kontrol </a:t>
            </a:r>
            <a:r>
              <a:rPr lang="tr-TR" dirty="0"/>
              <a:t>(MYK),  </a:t>
            </a:r>
            <a:r>
              <a:rPr lang="tr-TR" b="1" dirty="0"/>
              <a:t>İç Denetim </a:t>
            </a:r>
            <a:r>
              <a:rPr lang="tr-TR" dirty="0"/>
              <a:t>alanına yönelik, </a:t>
            </a:r>
            <a:r>
              <a:rPr lang="tr-TR" u="sng" dirty="0"/>
              <a:t>uluslararası kabul görm</a:t>
            </a:r>
            <a:r>
              <a:rPr lang="tr-TR" u="sng" cap="small" dirty="0"/>
              <a:t>ü</a:t>
            </a:r>
            <a:r>
              <a:rPr lang="tr-TR" u="sng" dirty="0"/>
              <a:t>ş standartlar ve iyi uygulama  örneklerine  dayanarak</a:t>
            </a:r>
            <a:r>
              <a:rPr lang="tr-TR" dirty="0"/>
              <a:t>; metodoloji,  mevzuat  ve  standartlar  oluşturmak,  geliştirmek ve t</a:t>
            </a:r>
            <a:r>
              <a:rPr lang="tr-TR" cap="small" dirty="0"/>
              <a:t>ü</a:t>
            </a:r>
            <a:r>
              <a:rPr lang="tr-TR"/>
              <a:t>m bunların uygulanmasını koordine ederek izlemek ve ihtiyaç duyulan eğitimleri sağlamak üzere </a:t>
            </a:r>
            <a:r>
              <a:rPr lang="tr-TR" b="1" dirty="0"/>
              <a:t>Merkezi Uyumlaştırma Birimi </a:t>
            </a:r>
            <a:r>
              <a:rPr lang="tr-TR"/>
              <a:t>(MUB) oluşturulması gerekli görülmektedir.</a:t>
            </a:r>
            <a:endParaRPr lang="tr-TR">
              <a:cs typeface="Calibri"/>
            </a:endParaRPr>
          </a:p>
          <a:p>
            <a:r>
              <a:rPr lang="tr-TR"/>
              <a:t>Bu  gelişmeler  ışığında  </a:t>
            </a:r>
            <a:r>
              <a:rPr lang="tr-TR" cap="small"/>
              <a:t>ü</a:t>
            </a:r>
            <a:r>
              <a:rPr lang="tr-TR"/>
              <a:t>lkemiz,  kamu  mali  yönetiminde  saydamlığın  ve  hesap  verebilirliğin güçlendirilmesi ve etkin bir iç kontrol sisteminin işleyişi yolunda önemli adımlar atmıştır.</a:t>
            </a:r>
          </a:p>
          <a:p>
            <a:r>
              <a:rPr lang="tr-TR" dirty="0"/>
              <a:t>Bu adımlardan en önemlisi olan ve 2003 yılında kabul edilen </a:t>
            </a:r>
            <a:r>
              <a:rPr lang="tr-TR" b="1" i="1" dirty="0"/>
              <a:t>5018</a:t>
            </a:r>
            <a:r>
              <a:rPr lang="tr-TR" b="1" dirty="0"/>
              <a:t> </a:t>
            </a:r>
            <a:r>
              <a:rPr lang="tr-TR" dirty="0"/>
              <a:t>sayılı </a:t>
            </a:r>
            <a:r>
              <a:rPr lang="tr-TR" b="1" i="1" dirty="0"/>
              <a:t>Kamu Mali Yönetimi ve Kontrol   Kanunu</a:t>
            </a:r>
            <a:r>
              <a:rPr lang="tr-TR" i="1" dirty="0"/>
              <a:t>   </a:t>
            </a:r>
            <a:r>
              <a:rPr lang="tr-TR" dirty="0"/>
              <a:t>iç   kontrol   sisteminin   işleyişini   ve   sistemdeki   aktörlerin   rol   ve   sorumluluklarını tanımlamış, iç kontrol s</a:t>
            </a:r>
            <a:r>
              <a:rPr lang="tr-TR" cap="small" dirty="0"/>
              <a:t>ü</a:t>
            </a:r>
            <a:r>
              <a:rPr lang="tr-TR" dirty="0"/>
              <a:t>reçlerine ilişkin standart ve yöntem belirleme ve bu alanda koordinasyonu sağlayarak  kamu  idarelerine  rehberlik  etme  görevini  Maliye  Bakanlığına  vermiştir.  Bu  göreve istinaden; 20 Kasım 2006 tarihli ve (12) sayılı karar ile </a:t>
            </a:r>
            <a:r>
              <a:rPr lang="tr-TR" b="1" i="1" dirty="0"/>
              <a:t>Kamu İç Denetim Standartları </a:t>
            </a:r>
            <a:r>
              <a:rPr lang="tr-TR"/>
              <a:t>belirlenmiştir. 26  Aralık  2007  tarih  ve  26738  sayılı  Resmi  </a:t>
            </a:r>
            <a:r>
              <a:rPr lang="tr-TR" i="1" dirty="0"/>
              <a:t>Gazetede  </a:t>
            </a:r>
            <a:r>
              <a:rPr lang="tr-TR" b="1" i="1" dirty="0"/>
              <a:t>Kamu  İç  Kontrol Standartları Tebliği</a:t>
            </a:r>
            <a:r>
              <a:rPr lang="tr-TR" i="1" dirty="0"/>
              <a:t> </a:t>
            </a:r>
            <a:r>
              <a:rPr lang="tr-TR" dirty="0"/>
              <a:t>yayımlamıştır.</a:t>
            </a:r>
            <a:endParaRPr lang="tr-TR" dirty="0">
              <a:cs typeface="Calibri"/>
            </a:endParaRPr>
          </a:p>
          <a:p>
            <a:r>
              <a:rPr lang="tr-TR"/>
              <a:t>Kurumlarda;  </a:t>
            </a:r>
            <a:r>
              <a:rPr lang="tr-TR" b="1"/>
              <a:t>Mali Yönetim ve Kontrol </a:t>
            </a:r>
            <a:r>
              <a:rPr lang="tr-TR"/>
              <a:t>(MYK),  </a:t>
            </a:r>
            <a:r>
              <a:rPr lang="tr-TR" b="1"/>
              <a:t>İç Denetim </a:t>
            </a:r>
            <a:r>
              <a:rPr lang="tr-TR"/>
              <a:t>alanına yönelik, </a:t>
            </a:r>
            <a:r>
              <a:rPr lang="tr-TR" u="sng"/>
              <a:t>uluslararası kabul görmüş standartlar ve iyi uygulama  örneklerine  dayanarak</a:t>
            </a:r>
            <a:r>
              <a:rPr lang="tr-TR"/>
              <a:t>; metodoloji,  mevzuat  ve  standartlar  oluşturmak,  geliştirmek ve tüm bunların uygulanmasını koordine ederek izlemek ve ihtiyaç duyulan eğitimleri sağlamak üzere </a:t>
            </a:r>
            <a:r>
              <a:rPr lang="tr-TR" b="1"/>
              <a:t>Merkezi Uyumlaştırma Birimi </a:t>
            </a:r>
            <a:r>
              <a:rPr lang="tr-TR"/>
              <a:t>(MUB) oluşturulması gerekli görülmektedir.</a:t>
            </a:r>
          </a:p>
          <a:p>
            <a:r>
              <a:rPr lang="tr-TR"/>
              <a:t>Bu  gelişmeler  ışığında  ülkemiz,  kamu  mali  yönetiminde  saydamlığın  ve  hesap  verebilirliğin güçlendirilmesi ve etkin bir iç kontrol sisteminin işleyişi yolunda önemli adımlar atmıştır.</a:t>
            </a:r>
            <a:endParaRPr lang="en-US"/>
          </a:p>
          <a:p>
            <a:r>
              <a:rPr lang="tr-TR"/>
              <a:t>Bu adımlardan en önemlisi olan ve 2003 yılında kabul edilen </a:t>
            </a:r>
            <a:r>
              <a:rPr lang="tr-TR" b="1" i="1"/>
              <a:t>5018</a:t>
            </a:r>
            <a:r>
              <a:rPr lang="tr-TR" b="1" dirty="0"/>
              <a:t> </a:t>
            </a:r>
            <a:r>
              <a:rPr lang="tr-TR"/>
              <a:t>sayılı </a:t>
            </a:r>
            <a:r>
              <a:rPr lang="tr-TR" b="1" i="1"/>
              <a:t>Kamu Mali Yönetimi ve Kontrol   Kanunu</a:t>
            </a:r>
            <a:r>
              <a:rPr lang="tr-TR" i="1" dirty="0"/>
              <a:t>   </a:t>
            </a:r>
            <a:r>
              <a:rPr lang="tr-TR"/>
              <a:t>iç   kontrol   sisteminin   işleyişini   ve   sistemdeki   aktörlerin   rol   ve   sorumluluklarını tanımlamış, iç kontrol süreçlerine ilişkin standart ve yöntem belirleme ve bu alanda koordinasyonu sağlayarak  kamu  idarelerine  rehberlik  etme  görevini  Maliye  Bakanlığına  vermiştir.  Bu  göreve istinaden; 20 Kasım 2006 tarihli ve (12) sayılı karar ile </a:t>
            </a:r>
            <a:r>
              <a:rPr lang="tr-TR" b="1" i="1"/>
              <a:t>Kamu İç Denetim Standartları </a:t>
            </a:r>
            <a:r>
              <a:rPr lang="tr-TR"/>
              <a:t>belirlenmiştir. 26  Aralık  2007  tarih  ve  26738  sayılı  Resmi  </a:t>
            </a:r>
            <a:r>
              <a:rPr lang="tr-TR" i="1"/>
              <a:t>Gazetede  </a:t>
            </a:r>
            <a:r>
              <a:rPr lang="tr-TR" b="1" i="1"/>
              <a:t>Kamu  İç  Kontrol Standartları Tebliği</a:t>
            </a:r>
            <a:r>
              <a:rPr lang="tr-TR" i="1" dirty="0"/>
              <a:t> </a:t>
            </a:r>
            <a:r>
              <a:rPr lang="tr-TR"/>
              <a:t>yayımlamıştır.</a:t>
            </a:r>
            <a:endParaRPr lang="en-US"/>
          </a:p>
          <a:p>
            <a:r>
              <a:rPr lang="tr-TR"/>
              <a:t>Kurumlarda;  </a:t>
            </a:r>
            <a:r>
              <a:rPr lang="tr-TR" b="1"/>
              <a:t>Mali Yönetim ve Kontrol </a:t>
            </a:r>
            <a:r>
              <a:rPr lang="tr-TR"/>
              <a:t>(MYK),  </a:t>
            </a:r>
            <a:r>
              <a:rPr lang="tr-TR" b="1"/>
              <a:t>İç Denetim </a:t>
            </a:r>
            <a:r>
              <a:rPr lang="tr-TR"/>
              <a:t>alanına yönelik, </a:t>
            </a:r>
            <a:r>
              <a:rPr lang="tr-TR" u="sng"/>
              <a:t>uluslararası kabul görmüş standartlar ve iyi uygulama  örneklerine  dayanarak</a:t>
            </a:r>
            <a:r>
              <a:rPr lang="tr-TR"/>
              <a:t>; metodoloji,  mevzuat  ve  standartlar  oluşturmak,  geliştirmek ve tüm bunların uygulanmasını koordine ederek izlemek ve ihtiyaç duyulan eğitimleri sağlamak üzere </a:t>
            </a:r>
            <a:r>
              <a:rPr lang="tr-TR" b="1"/>
              <a:t>Merkezi Uyumlaştırma Birimi </a:t>
            </a:r>
            <a:r>
              <a:rPr lang="tr-TR"/>
              <a:t>(MUB) oluşturulması gerekli görülmektedir.</a:t>
            </a:r>
          </a:p>
          <a:p>
            <a:r>
              <a:rPr lang="tr-TR"/>
              <a:t>Bu  gelişmeler  ışığında  ülkemiz,  kamu  mali  yönetiminde  saydamlığın  ve  hesap  verebilirliğin güçlendirilmesi ve etkin bir iç kontrol sisteminin işleyişi yolunda önemli adımlar atmıştır.</a:t>
            </a:r>
            <a:endParaRPr lang="en-US"/>
          </a:p>
          <a:p>
            <a:r>
              <a:rPr lang="tr-TR" dirty="0"/>
              <a:t>Bu adımlardan en önemlisi olan ve 2003 yılında kabul edilen </a:t>
            </a:r>
            <a:r>
              <a:rPr lang="tr-TR" b="1" i="1" dirty="0"/>
              <a:t>5018</a:t>
            </a:r>
            <a:r>
              <a:rPr lang="tr-TR" b="1" dirty="0"/>
              <a:t> </a:t>
            </a:r>
            <a:r>
              <a:rPr lang="tr-TR" dirty="0"/>
              <a:t>sayılı </a:t>
            </a:r>
            <a:r>
              <a:rPr lang="tr-TR" b="1" i="1" dirty="0"/>
              <a:t>Kamu Mali Yönetimi ve Kontrol   Kanunu</a:t>
            </a:r>
            <a:r>
              <a:rPr lang="tr-TR" i="1" dirty="0"/>
              <a:t>   </a:t>
            </a:r>
            <a:r>
              <a:rPr lang="tr-TR" dirty="0"/>
              <a:t>iç   kontrol   sisteminin   işleyişini   ve   sistemdeki   aktörlerin   rol   ve   sorumluluklarını tanımlamış, iç kontrol süreçlerine ilişkin standart ve yöntem belirleme ve bu alanda koordinasyonu sağlayarak  kamu  idarelerine  rehberlik  etme  görevini  Maliye  Bakanlığına  vermiştir.  Bu  göreve istinaden; 20 Kasım 2006 tarihli ve (12) sayılı karar ile </a:t>
            </a:r>
            <a:r>
              <a:rPr lang="tr-TR" b="1" i="1" dirty="0"/>
              <a:t>Kamu İç Denetim Standartları </a:t>
            </a:r>
            <a:r>
              <a:rPr lang="tr-TR"/>
              <a:t>belirlenmiştir. 26  Aralık  2007  tarihinde</a:t>
            </a:r>
            <a:r>
              <a:rPr lang="tr-TR" i="1" dirty="0"/>
              <a:t> </a:t>
            </a:r>
            <a:r>
              <a:rPr lang="tr-TR" b="1" i="1"/>
              <a:t>Kamu  İç  Kontrol Standartları Tebliği</a:t>
            </a:r>
            <a:r>
              <a:rPr lang="tr-TR" i="1" dirty="0"/>
              <a:t> , </a:t>
            </a:r>
            <a:r>
              <a:rPr lang="tr-TR" dirty="0"/>
              <a:t>bilahare 10 Şubat 2014 </a:t>
            </a:r>
            <a:r>
              <a:rPr lang="tr-TR" i="1" dirty="0"/>
              <a:t>yılında </a:t>
            </a:r>
            <a:r>
              <a:rPr lang="tr-TR" b="1" i="1" dirty="0"/>
              <a:t>Kamu İç Kontrol Standartlarına Uyum Eylem Planı Rehberi</a:t>
            </a:r>
            <a:r>
              <a:rPr lang="tr-TR" i="1" dirty="0"/>
              <a:t> </a:t>
            </a:r>
            <a:r>
              <a:rPr lang="tr-TR" dirty="0"/>
              <a:t>yayımlanmıştır</a:t>
            </a:r>
            <a:r>
              <a:rPr lang="tr-TR" i="1" dirty="0"/>
              <a:t>.</a:t>
            </a:r>
            <a:endParaRPr lang="tr-TR" dirty="0">
              <a:cs typeface="Calibri"/>
            </a:endParaRPr>
          </a:p>
          <a:p>
            <a:endParaRPr lang="tr-TR" dirty="0">
              <a:cs typeface="Calibri"/>
            </a:endParaRPr>
          </a:p>
        </p:txBody>
      </p:sp>
      <p:sp>
        <p:nvSpPr>
          <p:cNvPr id="4" name="Slayt Numarası Yer Tutucusu 3"/>
          <p:cNvSpPr>
            <a:spLocks noGrp="1"/>
          </p:cNvSpPr>
          <p:nvPr>
            <p:ph type="sldNum" sz="quarter" idx="10"/>
          </p:nvPr>
        </p:nvSpPr>
        <p:spPr/>
        <p:txBody>
          <a:bodyPr/>
          <a:lstStyle/>
          <a:p>
            <a:fld id="{74DECC66-7C99-471D-AB08-4DBEC816C7B5}" type="slidenum">
              <a:rPr lang="tr-TR" smtClean="0"/>
              <a:t>5</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D8E6E68C-386F-4DEA-9142-FF92492C62A1}" type="datetime1">
              <a:rPr lang="tr-TR" smtClean="0"/>
              <a:t>3.02.2021</a:t>
            </a:fld>
            <a:endParaRPr lang="tr-TR"/>
          </a:p>
        </p:txBody>
      </p:sp>
    </p:spTree>
    <p:extLst>
      <p:ext uri="{BB962C8B-B14F-4D97-AF65-F5344CB8AC3E}">
        <p14:creationId xmlns:p14="http://schemas.microsoft.com/office/powerpoint/2010/main" val="426565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cs typeface="Calibri"/>
            </a:endParaRPr>
          </a:p>
        </p:txBody>
      </p:sp>
      <p:sp>
        <p:nvSpPr>
          <p:cNvPr id="4" name="Slayt Numarası Yer Tutucusu 3"/>
          <p:cNvSpPr>
            <a:spLocks noGrp="1"/>
          </p:cNvSpPr>
          <p:nvPr>
            <p:ph type="sldNum" sz="quarter" idx="10"/>
          </p:nvPr>
        </p:nvSpPr>
        <p:spPr/>
        <p:txBody>
          <a:bodyPr/>
          <a:lstStyle/>
          <a:p>
            <a:fld id="{74DECC66-7C99-471D-AB08-4DBEC816C7B5}" type="slidenum">
              <a:rPr lang="tr-TR" smtClean="0"/>
              <a:t>6</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97F6EBAC-3742-4583-B902-CA609FC62979}" type="datetime1">
              <a:rPr lang="tr-TR" smtClean="0"/>
              <a:t>3.02.2021</a:t>
            </a:fld>
            <a:endParaRPr lang="tr-TR"/>
          </a:p>
        </p:txBody>
      </p:sp>
    </p:spTree>
    <p:extLst>
      <p:ext uri="{BB962C8B-B14F-4D97-AF65-F5344CB8AC3E}">
        <p14:creationId xmlns:p14="http://schemas.microsoft.com/office/powerpoint/2010/main" val="110369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Kurumsal risk ve güvence koordinatörlüğü</a:t>
            </a:r>
            <a:r>
              <a:rPr lang="tr-TR" baseline="0"/>
              <a:t> idari olarak mütevelli heyet başkanlığına bağlı olmakla birlikte, raporlama açısından denetim komitesi ve rektörlüğe de fonksiyonel olarak bağlılığı tasarlanmıştır.</a:t>
            </a:r>
            <a:endParaRPr lang="tr-TR"/>
          </a:p>
        </p:txBody>
      </p:sp>
      <p:sp>
        <p:nvSpPr>
          <p:cNvPr id="4" name="Slayt Numarası Yer Tutucusu 3"/>
          <p:cNvSpPr>
            <a:spLocks noGrp="1"/>
          </p:cNvSpPr>
          <p:nvPr>
            <p:ph type="sldNum" sz="quarter" idx="10"/>
          </p:nvPr>
        </p:nvSpPr>
        <p:spPr/>
        <p:txBody>
          <a:bodyPr/>
          <a:lstStyle/>
          <a:p>
            <a:fld id="{74DECC66-7C99-471D-AB08-4DBEC816C7B5}" type="slidenum">
              <a:rPr lang="tr-TR" smtClean="0"/>
              <a:t>7</a:t>
            </a:fld>
            <a:endParaRPr lang="tr-TR"/>
          </a:p>
        </p:txBody>
      </p:sp>
      <p:sp>
        <p:nvSpPr>
          <p:cNvPr id="5" name="Altbilgi Yer Tutucusu 4"/>
          <p:cNvSpPr>
            <a:spLocks noGrp="1"/>
          </p:cNvSpPr>
          <p:nvPr>
            <p:ph type="ftr" sz="quarter" idx="11"/>
          </p:nvPr>
        </p:nvSpPr>
        <p:spPr/>
        <p:txBody>
          <a:bodyPr/>
          <a:lstStyle/>
          <a:p>
            <a:endParaRPr lang="tr-TR"/>
          </a:p>
        </p:txBody>
      </p:sp>
      <p:sp>
        <p:nvSpPr>
          <p:cNvPr id="6" name="Üstbilgi Yer Tutucusu 5"/>
          <p:cNvSpPr>
            <a:spLocks noGrp="1"/>
          </p:cNvSpPr>
          <p:nvPr>
            <p:ph type="hdr" sz="quarter" idx="12"/>
          </p:nvPr>
        </p:nvSpPr>
        <p:spPr/>
        <p:txBody>
          <a:bodyPr/>
          <a:lstStyle/>
          <a:p>
            <a:endParaRPr lang="tr-TR"/>
          </a:p>
        </p:txBody>
      </p:sp>
      <p:sp>
        <p:nvSpPr>
          <p:cNvPr id="7" name="Veri Yer Tutucusu 6"/>
          <p:cNvSpPr>
            <a:spLocks noGrp="1"/>
          </p:cNvSpPr>
          <p:nvPr>
            <p:ph type="dt" idx="13"/>
          </p:nvPr>
        </p:nvSpPr>
        <p:spPr/>
        <p:txBody>
          <a:bodyPr/>
          <a:lstStyle/>
          <a:p>
            <a:fld id="{97F6EBAC-3742-4583-B902-CA609FC62979}" type="datetime1">
              <a:rPr lang="tr-TR" smtClean="0"/>
              <a:t>3.02.2021</a:t>
            </a:fld>
            <a:endParaRPr lang="tr-TR"/>
          </a:p>
        </p:txBody>
      </p:sp>
    </p:spTree>
    <p:extLst>
      <p:ext uri="{BB962C8B-B14F-4D97-AF65-F5344CB8AC3E}">
        <p14:creationId xmlns:p14="http://schemas.microsoft.com/office/powerpoint/2010/main" val="1398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8</a:t>
            </a:fld>
            <a:endParaRPr lang="tr-TR"/>
          </a:p>
        </p:txBody>
      </p:sp>
    </p:spTree>
    <p:extLst>
      <p:ext uri="{BB962C8B-B14F-4D97-AF65-F5344CB8AC3E}">
        <p14:creationId xmlns:p14="http://schemas.microsoft.com/office/powerpoint/2010/main" val="272605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Veri Yer Tutucusu 4"/>
          <p:cNvSpPr>
            <a:spLocks noGrp="1"/>
          </p:cNvSpPr>
          <p:nvPr>
            <p:ph type="dt" idx="11"/>
          </p:nvPr>
        </p:nvSpPr>
        <p:spPr/>
        <p:txBody>
          <a:bodyPr/>
          <a:lstStyle/>
          <a:p>
            <a:fld id="{9DA26AC6-51CE-486B-8243-6F0803CFCDE3}" type="datetime1">
              <a:rPr lang="tr-TR" smtClean="0"/>
              <a:t>3.02.2021</a:t>
            </a:fld>
            <a:endParaRPr lang="tr-TR"/>
          </a:p>
        </p:txBody>
      </p:sp>
      <p:sp>
        <p:nvSpPr>
          <p:cNvPr id="6" name="Altbilgi Yer Tutucusu 5"/>
          <p:cNvSpPr>
            <a:spLocks noGrp="1"/>
          </p:cNvSpPr>
          <p:nvPr>
            <p:ph type="ftr" sz="quarter" idx="12"/>
          </p:nvPr>
        </p:nvSpPr>
        <p:spPr/>
        <p:txBody>
          <a:bodyPr/>
          <a:lstStyle/>
          <a:p>
            <a:endParaRPr lang="tr-TR"/>
          </a:p>
        </p:txBody>
      </p:sp>
      <p:sp>
        <p:nvSpPr>
          <p:cNvPr id="7" name="Slayt Numarası Yer Tutucusu 6"/>
          <p:cNvSpPr>
            <a:spLocks noGrp="1"/>
          </p:cNvSpPr>
          <p:nvPr>
            <p:ph type="sldNum" sz="quarter" idx="13"/>
          </p:nvPr>
        </p:nvSpPr>
        <p:spPr/>
        <p:txBody>
          <a:bodyPr/>
          <a:lstStyle/>
          <a:p>
            <a:fld id="{74DECC66-7C99-471D-AB08-4DBEC816C7B5}" type="slidenum">
              <a:rPr lang="tr-TR" smtClean="0"/>
              <a:t>9</a:t>
            </a:fld>
            <a:endParaRPr lang="tr-TR"/>
          </a:p>
        </p:txBody>
      </p:sp>
    </p:spTree>
    <p:extLst>
      <p:ext uri="{BB962C8B-B14F-4D97-AF65-F5344CB8AC3E}">
        <p14:creationId xmlns:p14="http://schemas.microsoft.com/office/powerpoint/2010/main" val="187733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A306F2-2F39-C24E-AB83-BFC2E525B77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77EC2F0-9421-5B40-81CA-21188FA0D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EDECCC6-A6B7-1943-A8FA-FBBA02C1FE32}"/>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1315BA90-4121-744E-B588-5B9AA41152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61BBBD-11DB-DD46-97AC-A4D07B2DF132}"/>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06127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8630F4-D407-974A-80E9-41FCD262CF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33772AF-43C5-5D42-AAD4-513A0038A23A}"/>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C19204FB-312D-854C-80F9-EE02C0442C43}"/>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804E27D3-AA45-E94E-931B-F3F7408AA2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6E92D1-9590-1945-8AA2-6B46AE7B3E3C}"/>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44879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AF3DE94-A1EE-3E45-9476-A6F9CACD04B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9B50FC8-7146-C240-9370-85FF5A935DAB}"/>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7E82BB9-331E-3F4D-B598-CD47CE62A4EC}"/>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78036D50-CD82-654D-9579-F844C94DD2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606E12A-6C0A-D841-9A1B-B2CEDD42FE77}"/>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0939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A47BDA-4592-634E-B22C-5F256B7E8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0EFB49-64D5-414E-A36A-2CE47048F4C1}"/>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5A60F5A-125B-794C-8517-2B4BA103E9B5}"/>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3F64F491-E8C3-FB4E-82AB-65ADCB4E19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71CC83-2253-7D47-BE02-EE5B231C09A0}"/>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5307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065796-7513-EB47-8ECE-C53D4DACE15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952945C-6073-0343-BC3A-C658DBDDE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085F3DB-EDB4-144A-9C77-B174D591722A}"/>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CD9E4C5B-2B1D-8049-86D5-DC206A05AA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475C55-9B4E-5042-BB95-66186900025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4109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93DAB2-021B-5747-B791-5B2F51BB33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2B242F-5CCD-BF42-81B1-5B64E18D1213}"/>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F4521212-F789-A34C-97B1-AA052C300FBB}"/>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AB44341-D316-9849-84ED-E4ECE5BEC214}"/>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6" name="Alt Bilgi Yer Tutucusu 5">
            <a:extLst>
              <a:ext uri="{FF2B5EF4-FFF2-40B4-BE49-F238E27FC236}">
                <a16:creationId xmlns:a16="http://schemas.microsoft.com/office/drawing/2014/main" id="{D521F5D5-E20B-D347-961C-551AEA56E4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1DB71A-98DD-8B40-8220-254C6705CCB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15948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80171-03A4-804D-8854-D06A34452C5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FFEC5D3-E3DD-9F42-A2A1-F645E0752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4870507-3A80-A840-9C70-87E5A9E96ABD}"/>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ADDC4A27-CFC2-A74F-807B-D43B52471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4D6E0A8A-8B75-F348-AA70-7DF45C353F56}"/>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5C09C53F-EFBF-EC49-ADC4-3A8E8784BA92}"/>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8" name="Alt Bilgi Yer Tutucusu 7">
            <a:extLst>
              <a:ext uri="{FF2B5EF4-FFF2-40B4-BE49-F238E27FC236}">
                <a16:creationId xmlns:a16="http://schemas.microsoft.com/office/drawing/2014/main" id="{F6791B22-93D5-0A4E-9D93-F8B089F6812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EBBF010-30A4-0F49-9117-BF43A1513F4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82426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66764A-C3E9-6F40-B935-F4CA756FBFE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F94A983-A8AC-3948-8363-0951CADF5A03}"/>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4" name="Alt Bilgi Yer Tutucusu 3">
            <a:extLst>
              <a:ext uri="{FF2B5EF4-FFF2-40B4-BE49-F238E27FC236}">
                <a16:creationId xmlns:a16="http://schemas.microsoft.com/office/drawing/2014/main" id="{267F6AB5-98B2-E04A-A060-2B889A1534C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E2B2D61-99BE-CD4A-A2C2-4CBB981B6A63}"/>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146564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2F1211C-7830-1F42-AEC0-55879C47D30A}"/>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3" name="Alt Bilgi Yer Tutucusu 2">
            <a:extLst>
              <a:ext uri="{FF2B5EF4-FFF2-40B4-BE49-F238E27FC236}">
                <a16:creationId xmlns:a16="http://schemas.microsoft.com/office/drawing/2014/main" id="{251425A6-C0EB-6C48-908F-298AA3DC618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A79442B-0999-C949-B3C3-BC2C78EA8D17}"/>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5640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B6E33E-8DCA-D244-B592-A37BB17C445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A477672-DB7B-1B40-9B97-50D1924E8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825A1FD9-D912-074A-87D6-424CF9603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6ABFABC4-B1A0-A445-AC8B-A7BB46170BA2}"/>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6" name="Alt Bilgi Yer Tutucusu 5">
            <a:extLst>
              <a:ext uri="{FF2B5EF4-FFF2-40B4-BE49-F238E27FC236}">
                <a16:creationId xmlns:a16="http://schemas.microsoft.com/office/drawing/2014/main" id="{F6A28302-D4C4-2944-AFFF-E3555E297E8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7C75E1-AC0A-FF43-873A-D73A9DBC17B0}"/>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42570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3952A2-1432-CB49-8CA4-99946F441D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EC5F4F6-4DB0-AC4E-B7E5-65F94B04A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C7CFD7B-4BB4-3845-8AB7-4CA9CB33B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3D6CA06-FC1C-C44B-A339-EF7FE9A5FFD4}"/>
              </a:ext>
            </a:extLst>
          </p:cNvPr>
          <p:cNvSpPr>
            <a:spLocks noGrp="1"/>
          </p:cNvSpPr>
          <p:nvPr>
            <p:ph type="dt" sz="half" idx="10"/>
          </p:nvPr>
        </p:nvSpPr>
        <p:spPr/>
        <p:txBody>
          <a:bodyPr/>
          <a:lstStyle/>
          <a:p>
            <a:fld id="{1C7AEF90-68A8-DE4B-8D82-4B0A38E55A9A}" type="datetimeFigureOut">
              <a:rPr lang="tr-TR" smtClean="0"/>
              <a:t>3.02.2021</a:t>
            </a:fld>
            <a:endParaRPr lang="tr-TR"/>
          </a:p>
        </p:txBody>
      </p:sp>
      <p:sp>
        <p:nvSpPr>
          <p:cNvPr id="6" name="Alt Bilgi Yer Tutucusu 5">
            <a:extLst>
              <a:ext uri="{FF2B5EF4-FFF2-40B4-BE49-F238E27FC236}">
                <a16:creationId xmlns:a16="http://schemas.microsoft.com/office/drawing/2014/main" id="{95224023-06A1-0D41-AF9A-984B903EEB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01D0B0-CB78-6943-9392-10CA90FC7872}"/>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09768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E249FF0-FA92-8547-B1EA-BA5E9A468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A0A986-D215-3A4B-BE92-2497B3F78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0787A1D-7DF7-DF44-AF2F-BB9B686C8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EF90-68A8-DE4B-8D82-4B0A38E55A9A}" type="datetimeFigureOut">
              <a:rPr lang="tr-TR" smtClean="0"/>
              <a:t>3.02.2021</a:t>
            </a:fld>
            <a:endParaRPr lang="tr-TR"/>
          </a:p>
        </p:txBody>
      </p:sp>
      <p:sp>
        <p:nvSpPr>
          <p:cNvPr id="5" name="Alt Bilgi Yer Tutucusu 4">
            <a:extLst>
              <a:ext uri="{FF2B5EF4-FFF2-40B4-BE49-F238E27FC236}">
                <a16:creationId xmlns:a16="http://schemas.microsoft.com/office/drawing/2014/main" id="{144C1E9B-937E-094E-B28C-705C1F3FF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EFCF163-BF0F-564D-99CD-37C720A0C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48F37-5B57-E448-9FE9-367909AF5A80}" type="slidenum">
              <a:rPr lang="tr-TR" smtClean="0"/>
              <a:t>‹#›</a:t>
            </a:fld>
            <a:endParaRPr lang="tr-TR"/>
          </a:p>
        </p:txBody>
      </p:sp>
    </p:spTree>
    <p:extLst>
      <p:ext uri="{BB962C8B-B14F-4D97-AF65-F5344CB8AC3E}">
        <p14:creationId xmlns:p14="http://schemas.microsoft.com/office/powerpoint/2010/main" val="576329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615604" y="1955279"/>
            <a:ext cx="10614583" cy="3719303"/>
          </a:xfrm>
        </p:spPr>
        <p:txBody>
          <a:bodyPr vert="horz" lIns="91440" tIns="45720" rIns="91440" bIns="45720" rtlCol="0" anchor="t">
            <a:normAutofit fontScale="92500" lnSpcReduction="10000"/>
          </a:bodyPr>
          <a:lstStyle/>
          <a:p>
            <a:pPr marL="0" indent="0" algn="ctr">
              <a:lnSpc>
                <a:spcPct val="100000"/>
              </a:lnSpc>
              <a:spcBef>
                <a:spcPts val="0"/>
              </a:spcBef>
              <a:buNone/>
            </a:pPr>
            <a:r>
              <a:rPr lang="tr-TR" sz="4400" b="1" dirty="0">
                <a:solidFill>
                  <a:srgbClr val="0070C0"/>
                </a:solidFill>
              </a:rPr>
              <a:t>İstanbul Arel Üniversitesi</a:t>
            </a:r>
            <a:endParaRPr lang="tr-TR" sz="4400" b="1" dirty="0">
              <a:solidFill>
                <a:srgbClr val="0070C0"/>
              </a:solidFill>
              <a:cs typeface="Calibri"/>
            </a:endParaRPr>
          </a:p>
          <a:p>
            <a:pPr marL="0" indent="0" algn="ctr">
              <a:lnSpc>
                <a:spcPct val="100000"/>
              </a:lnSpc>
              <a:spcBef>
                <a:spcPts val="0"/>
              </a:spcBef>
              <a:buNone/>
            </a:pPr>
            <a:r>
              <a:rPr lang="tr-TR" sz="4400" b="1" dirty="0">
                <a:solidFill>
                  <a:srgbClr val="0070C0"/>
                </a:solidFill>
              </a:rPr>
              <a:t>Kurumsal Risk ve Güvence Koordinatörlüğü</a:t>
            </a:r>
            <a:endParaRPr lang="tr-TR" sz="4400" b="1" dirty="0">
              <a:solidFill>
                <a:srgbClr val="0070C0"/>
              </a:solidFill>
              <a:cs typeface="Calibri"/>
            </a:endParaRPr>
          </a:p>
          <a:p>
            <a:pPr marL="0" indent="0" algn="ctr">
              <a:lnSpc>
                <a:spcPct val="100000"/>
              </a:lnSpc>
              <a:spcBef>
                <a:spcPts val="0"/>
              </a:spcBef>
              <a:buNone/>
            </a:pPr>
            <a:endParaRPr lang="tr-TR" sz="4400" b="1" dirty="0">
              <a:solidFill>
                <a:srgbClr val="0070C0"/>
              </a:solidFill>
              <a:cs typeface="Calibri"/>
            </a:endParaRPr>
          </a:p>
          <a:p>
            <a:pPr marL="0" indent="0" algn="ctr">
              <a:lnSpc>
                <a:spcPct val="100000"/>
              </a:lnSpc>
              <a:spcBef>
                <a:spcPts val="0"/>
              </a:spcBef>
              <a:buNone/>
            </a:pPr>
            <a:r>
              <a:rPr lang="tr-TR" sz="4800" b="1" dirty="0">
                <a:solidFill>
                  <a:srgbClr val="0070C0"/>
                </a:solidFill>
              </a:rPr>
              <a:t>Bilgilendirme Toplantısı</a:t>
            </a:r>
            <a:endParaRPr lang="tr-TR" sz="4800" b="1" dirty="0">
              <a:solidFill>
                <a:srgbClr val="0070C0"/>
              </a:solidFill>
              <a:cs typeface="Calibri"/>
            </a:endParaRPr>
          </a:p>
          <a:p>
            <a:pPr marL="0" indent="0" algn="ctr">
              <a:lnSpc>
                <a:spcPct val="100000"/>
              </a:lnSpc>
              <a:spcBef>
                <a:spcPts val="0"/>
              </a:spcBef>
              <a:buNone/>
            </a:pPr>
            <a:endParaRPr lang="tr-TR" sz="4000" b="1" dirty="0">
              <a:solidFill>
                <a:srgbClr val="0070C0"/>
              </a:solidFill>
            </a:endParaRPr>
          </a:p>
          <a:p>
            <a:pPr marL="0" indent="0" algn="ctr">
              <a:lnSpc>
                <a:spcPct val="100000"/>
              </a:lnSpc>
              <a:spcBef>
                <a:spcPts val="0"/>
              </a:spcBef>
              <a:buNone/>
            </a:pPr>
            <a:r>
              <a:rPr lang="tr-TR" b="1" dirty="0" smtClean="0">
                <a:solidFill>
                  <a:srgbClr val="0070C0"/>
                </a:solidFill>
              </a:rPr>
              <a:t>Şubat/2021</a:t>
            </a:r>
            <a:endParaRPr lang="tr-TR" b="1" dirty="0">
              <a:solidFill>
                <a:srgbClr val="0070C0"/>
              </a:solidFill>
              <a:cs typeface="Calibri"/>
            </a:endParaRPr>
          </a:p>
          <a:p>
            <a:pPr marL="0" indent="0" algn="ctr">
              <a:lnSpc>
                <a:spcPct val="100000"/>
              </a:lnSpc>
              <a:spcBef>
                <a:spcPts val="0"/>
              </a:spcBef>
              <a:buNone/>
            </a:pPr>
            <a:r>
              <a:rPr lang="tr-TR" b="1" dirty="0">
                <a:solidFill>
                  <a:srgbClr val="0070C0"/>
                </a:solidFill>
              </a:rPr>
              <a:t>İstanbul</a:t>
            </a:r>
            <a:endParaRPr lang="tr-TR" dirty="0">
              <a:solidFill>
                <a:srgbClr val="0070C0"/>
              </a:solidFill>
            </a:endParaRPr>
          </a:p>
        </p:txBody>
      </p:sp>
    </p:spTree>
    <p:extLst>
      <p:ext uri="{BB962C8B-B14F-4D97-AF65-F5344CB8AC3E}">
        <p14:creationId xmlns:p14="http://schemas.microsoft.com/office/powerpoint/2010/main" val="248341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Mevzuat Çalışması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7" name="Resim 6"/>
          <p:cNvPicPr>
            <a:picLocks noChangeAspect="1"/>
          </p:cNvPicPr>
          <p:nvPr/>
        </p:nvPicPr>
        <p:blipFill>
          <a:blip r:embed="rId4"/>
          <a:stretch>
            <a:fillRect/>
          </a:stretch>
        </p:blipFill>
        <p:spPr>
          <a:xfrm>
            <a:off x="160257" y="2229992"/>
            <a:ext cx="2453634" cy="3459897"/>
          </a:xfrm>
          <a:prstGeom prst="rect">
            <a:avLst/>
          </a:prstGeom>
        </p:spPr>
      </p:pic>
      <p:pic>
        <p:nvPicPr>
          <p:cNvPr id="8" name="Resim 7"/>
          <p:cNvPicPr>
            <a:picLocks noChangeAspect="1"/>
          </p:cNvPicPr>
          <p:nvPr/>
        </p:nvPicPr>
        <p:blipFill>
          <a:blip r:embed="rId5"/>
          <a:stretch>
            <a:fillRect/>
          </a:stretch>
        </p:blipFill>
        <p:spPr>
          <a:xfrm>
            <a:off x="2663053" y="2114580"/>
            <a:ext cx="2828933" cy="2892583"/>
          </a:xfrm>
          <a:prstGeom prst="rect">
            <a:avLst/>
          </a:prstGeom>
        </p:spPr>
      </p:pic>
      <p:pic>
        <p:nvPicPr>
          <p:cNvPr id="9" name="Resim 8"/>
          <p:cNvPicPr>
            <a:picLocks noChangeAspect="1"/>
          </p:cNvPicPr>
          <p:nvPr/>
        </p:nvPicPr>
        <p:blipFill>
          <a:blip r:embed="rId6"/>
          <a:stretch>
            <a:fillRect/>
          </a:stretch>
        </p:blipFill>
        <p:spPr>
          <a:xfrm>
            <a:off x="5553439" y="2166084"/>
            <a:ext cx="2992804" cy="2968283"/>
          </a:xfrm>
          <a:prstGeom prst="rect">
            <a:avLst/>
          </a:prstGeom>
        </p:spPr>
      </p:pic>
      <p:pic>
        <p:nvPicPr>
          <p:cNvPr id="10" name="Resim 9"/>
          <p:cNvPicPr>
            <a:picLocks noChangeAspect="1"/>
          </p:cNvPicPr>
          <p:nvPr/>
        </p:nvPicPr>
        <p:blipFill>
          <a:blip r:embed="rId7"/>
          <a:stretch>
            <a:fillRect/>
          </a:stretch>
        </p:blipFill>
        <p:spPr>
          <a:xfrm>
            <a:off x="8546242" y="2118487"/>
            <a:ext cx="3235747" cy="3144313"/>
          </a:xfrm>
          <a:prstGeom prst="rect">
            <a:avLst/>
          </a:prstGeom>
        </p:spPr>
      </p:pic>
    </p:spTree>
    <p:extLst>
      <p:ext uri="{BB962C8B-B14F-4D97-AF65-F5344CB8AC3E}">
        <p14:creationId xmlns:p14="http://schemas.microsoft.com/office/powerpoint/2010/main" val="197522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Koordinatörlük Eylem Planı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5" name="Resim 4"/>
          <p:cNvPicPr>
            <a:picLocks noChangeAspect="1"/>
          </p:cNvPicPr>
          <p:nvPr/>
        </p:nvPicPr>
        <p:blipFill>
          <a:blip r:embed="rId4"/>
          <a:stretch>
            <a:fillRect/>
          </a:stretch>
        </p:blipFill>
        <p:spPr>
          <a:xfrm>
            <a:off x="360072" y="1399770"/>
            <a:ext cx="11336627" cy="4271007"/>
          </a:xfrm>
          <a:prstGeom prst="rect">
            <a:avLst/>
          </a:prstGeom>
        </p:spPr>
      </p:pic>
    </p:spTree>
    <p:extLst>
      <p:ext uri="{BB962C8B-B14F-4D97-AF65-F5344CB8AC3E}">
        <p14:creationId xmlns:p14="http://schemas.microsoft.com/office/powerpoint/2010/main" val="100438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Koordinatörlük Eylem Planı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5" name="Resim 4"/>
          <p:cNvPicPr>
            <a:picLocks noChangeAspect="1"/>
          </p:cNvPicPr>
          <p:nvPr/>
        </p:nvPicPr>
        <p:blipFill>
          <a:blip r:embed="rId4"/>
          <a:stretch>
            <a:fillRect/>
          </a:stretch>
        </p:blipFill>
        <p:spPr>
          <a:xfrm>
            <a:off x="1149850" y="1154544"/>
            <a:ext cx="10525501" cy="4720628"/>
          </a:xfrm>
          <a:prstGeom prst="rect">
            <a:avLst/>
          </a:prstGeom>
        </p:spPr>
      </p:pic>
    </p:spTree>
    <p:extLst>
      <p:ext uri="{BB962C8B-B14F-4D97-AF65-F5344CB8AC3E}">
        <p14:creationId xmlns:p14="http://schemas.microsoft.com/office/powerpoint/2010/main" val="374663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Koordinatörlük Eylem Planı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6" name="Resim 5"/>
          <p:cNvPicPr>
            <a:picLocks noChangeAspect="1"/>
          </p:cNvPicPr>
          <p:nvPr/>
        </p:nvPicPr>
        <p:blipFill>
          <a:blip r:embed="rId4"/>
          <a:stretch>
            <a:fillRect/>
          </a:stretch>
        </p:blipFill>
        <p:spPr>
          <a:xfrm>
            <a:off x="6176504" y="160256"/>
            <a:ext cx="4183030" cy="5819197"/>
          </a:xfrm>
          <a:prstGeom prst="rect">
            <a:avLst/>
          </a:prstGeom>
        </p:spPr>
      </p:pic>
      <p:pic>
        <p:nvPicPr>
          <p:cNvPr id="5" name="Resim 4"/>
          <p:cNvPicPr>
            <a:picLocks noChangeAspect="1"/>
          </p:cNvPicPr>
          <p:nvPr/>
        </p:nvPicPr>
        <p:blipFill>
          <a:blip r:embed="rId5"/>
          <a:stretch>
            <a:fillRect/>
          </a:stretch>
        </p:blipFill>
        <p:spPr>
          <a:xfrm>
            <a:off x="1181421" y="1810327"/>
            <a:ext cx="4040072" cy="4045527"/>
          </a:xfrm>
          <a:prstGeom prst="rect">
            <a:avLst/>
          </a:prstGeom>
        </p:spPr>
      </p:pic>
    </p:spTree>
    <p:extLst>
      <p:ext uri="{BB962C8B-B14F-4D97-AF65-F5344CB8AC3E}">
        <p14:creationId xmlns:p14="http://schemas.microsoft.com/office/powerpoint/2010/main" val="352710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Koordinatörlük Eylem Planı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8" name="Resim 7"/>
          <p:cNvPicPr>
            <a:picLocks noChangeAspect="1"/>
          </p:cNvPicPr>
          <p:nvPr/>
        </p:nvPicPr>
        <p:blipFill>
          <a:blip r:embed="rId4"/>
          <a:stretch>
            <a:fillRect/>
          </a:stretch>
        </p:blipFill>
        <p:spPr>
          <a:xfrm>
            <a:off x="7289630" y="1612936"/>
            <a:ext cx="3856223" cy="2208089"/>
          </a:xfrm>
          <a:prstGeom prst="rect">
            <a:avLst/>
          </a:prstGeom>
        </p:spPr>
      </p:pic>
      <p:pic>
        <p:nvPicPr>
          <p:cNvPr id="9" name="Resim 8"/>
          <p:cNvPicPr>
            <a:picLocks noChangeAspect="1"/>
          </p:cNvPicPr>
          <p:nvPr/>
        </p:nvPicPr>
        <p:blipFill>
          <a:blip r:embed="rId5"/>
          <a:stretch>
            <a:fillRect/>
          </a:stretch>
        </p:blipFill>
        <p:spPr>
          <a:xfrm>
            <a:off x="241280" y="1532860"/>
            <a:ext cx="6640580" cy="4101322"/>
          </a:xfrm>
          <a:prstGeom prst="rect">
            <a:avLst/>
          </a:prstGeom>
        </p:spPr>
      </p:pic>
    </p:spTree>
    <p:extLst>
      <p:ext uri="{BB962C8B-B14F-4D97-AF65-F5344CB8AC3E}">
        <p14:creationId xmlns:p14="http://schemas.microsoft.com/office/powerpoint/2010/main" val="102154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Koordinatörlük Eylem Planı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523220"/>
          </a:xfrm>
          <a:prstGeom prst="rect">
            <a:avLst/>
          </a:prstGeom>
        </p:spPr>
        <p:txBody>
          <a:bodyPr wrap="square">
            <a:spAutoFit/>
          </a:bodyPr>
          <a:lstStyle/>
          <a:p>
            <a:pPr marL="914400" lvl="1" indent="-457200">
              <a:buFont typeface="Wingdings" panose="05000000000000000000" pitchFamily="2" charset="2"/>
              <a:buChar char="Ø"/>
            </a:pPr>
            <a:endParaRPr lang="tr-TR" sz="2800">
              <a:solidFill>
                <a:srgbClr val="0070C0"/>
              </a:solidFill>
            </a:endParaRPr>
          </a:p>
        </p:txBody>
      </p:sp>
      <p:pic>
        <p:nvPicPr>
          <p:cNvPr id="5" name="Resim 4"/>
          <p:cNvPicPr>
            <a:picLocks noChangeAspect="1"/>
          </p:cNvPicPr>
          <p:nvPr/>
        </p:nvPicPr>
        <p:blipFill>
          <a:blip r:embed="rId4"/>
          <a:stretch>
            <a:fillRect/>
          </a:stretch>
        </p:blipFill>
        <p:spPr>
          <a:xfrm>
            <a:off x="106195" y="2101752"/>
            <a:ext cx="11929333" cy="3517998"/>
          </a:xfrm>
          <a:prstGeom prst="rect">
            <a:avLst/>
          </a:prstGeom>
        </p:spPr>
      </p:pic>
    </p:spTree>
    <p:extLst>
      <p:ext uri="{BB962C8B-B14F-4D97-AF65-F5344CB8AC3E}">
        <p14:creationId xmlns:p14="http://schemas.microsoft.com/office/powerpoint/2010/main" val="22016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idx="4294967295"/>
          </p:nvPr>
        </p:nvSpPr>
        <p:spPr>
          <a:xfrm>
            <a:off x="0" y="160338"/>
            <a:ext cx="11560175" cy="1133475"/>
          </a:xfrm>
        </p:spPr>
        <p:txBody>
          <a:bodyPr>
            <a:noAutofit/>
          </a:bodyPr>
          <a:lstStyle/>
          <a:p>
            <a:r>
              <a:rPr lang="tr-TR" sz="3200" b="1">
                <a:solidFill>
                  <a:srgbClr val="002060"/>
                </a:solidFill>
                <a:latin typeface="+mn-lt"/>
                <a:ea typeface="+mn-ea"/>
                <a:cs typeface="+mn-cs"/>
              </a:rPr>
              <a:t>Beklenti, Görüş ve Öneriler</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4294967295"/>
          </p:nvPr>
        </p:nvSpPr>
        <p:spPr>
          <a:xfrm>
            <a:off x="0" y="812800"/>
            <a:ext cx="11820525" cy="4984750"/>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indent="0">
              <a:buNone/>
            </a:pPr>
            <a:r>
              <a:rPr lang="tr-TR" altLang="en-US" b="1">
                <a:solidFill>
                  <a:srgbClr val="0070C0"/>
                </a:solidFill>
                <a:latin typeface="Times New Roman" charset="-94"/>
                <a:ea typeface="Times New Roman" charset="-94"/>
                <a:cs typeface="Times New Roman" charset="-94"/>
              </a:rPr>
              <a:t>                                  </a:t>
            </a:r>
            <a:endParaRPr lang="tr-TR"/>
          </a:p>
          <a:p>
            <a:pPr marL="0" lvl="0" indent="0">
              <a:buNone/>
            </a:pPr>
            <a:endParaRPr lang="tr-TR"/>
          </a:p>
          <a:p>
            <a:pPr marL="0" lvl="0" indent="0">
              <a:buNone/>
            </a:pPr>
            <a:endParaRPr lang="tr-TR"/>
          </a:p>
          <a:p>
            <a:pPr marL="0" lvl="0" indent="0">
              <a:buNone/>
            </a:pPr>
            <a:endParaRPr lang="tr-TR"/>
          </a:p>
          <a:p>
            <a:pPr marL="0" lvl="0" indent="0">
              <a:buNone/>
            </a:pPr>
            <a:r>
              <a:rPr lang="tr-TR"/>
              <a:t>                                                                                                             </a:t>
            </a:r>
          </a:p>
        </p:txBody>
      </p:sp>
      <p:sp>
        <p:nvSpPr>
          <p:cNvPr id="4" name="Dikdörtgen 3"/>
          <p:cNvSpPr/>
          <p:nvPr/>
        </p:nvSpPr>
        <p:spPr>
          <a:xfrm>
            <a:off x="1152106" y="2978154"/>
            <a:ext cx="8562109" cy="1569660"/>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lang="tr-TR" sz="3200">
                <a:solidFill>
                  <a:srgbClr val="0070C0"/>
                </a:solidFill>
                <a:latin typeface="Calibri" panose="020F0502020204030204"/>
              </a:rPr>
              <a:t>Koordinatörlüğün beklentileri…</a:t>
            </a:r>
          </a:p>
          <a:p>
            <a:pPr marR="0" lvl="1" algn="l" defTabSz="914400" rtl="0" eaLnBrk="1" fontAlgn="auto" latinLnBrk="0" hangingPunct="1">
              <a:lnSpc>
                <a:spcPct val="100000"/>
              </a:lnSpc>
              <a:spcBef>
                <a:spcPts val="0"/>
              </a:spcBef>
              <a:spcAft>
                <a:spcPts val="0"/>
              </a:spcAft>
              <a:buClrTx/>
              <a:buSzTx/>
              <a:tabLst/>
              <a:defRPr/>
            </a:pPr>
            <a:endParaRPr kumimoji="0" lang="tr-TR" sz="3200" b="0" i="0" u="none" strike="noStrike" kern="1200" cap="none" spc="0" normalizeH="0" baseline="0" noProof="0">
              <a:ln>
                <a:noFill/>
              </a:ln>
              <a:solidFill>
                <a:srgbClr val="0070C0"/>
              </a:solidFill>
              <a:effectLst/>
              <a:uLnTx/>
              <a:uFillTx/>
              <a:latin typeface="Calibri" panose="020F0502020204030204"/>
            </a:endParaRPr>
          </a:p>
          <a:p>
            <a:pPr lvl="1"/>
            <a:r>
              <a:rPr lang="tr-TR" sz="3200">
                <a:solidFill>
                  <a:srgbClr val="0070C0"/>
                </a:solidFill>
                <a:latin typeface="Calibri" panose="020F0502020204030204"/>
              </a:rPr>
              <a:t>   	 </a:t>
            </a:r>
            <a:r>
              <a:rPr lang="tr-TR" sz="3200">
                <a:solidFill>
                  <a:srgbClr val="0070C0"/>
                </a:solidFill>
              </a:rPr>
              <a:t>Koordinatörlükten beklentiler…</a:t>
            </a:r>
            <a:r>
              <a:rPr lang="tr-TR" sz="3200">
                <a:solidFill>
                  <a:srgbClr val="0070C0"/>
                </a:solidFill>
                <a:latin typeface="Calibri" panose="020F0502020204030204"/>
              </a:rPr>
              <a:t>	</a:t>
            </a:r>
            <a:endParaRPr kumimoji="0" lang="tr-TR" sz="3200" b="0" i="0" u="none" strike="noStrike" kern="1200" cap="none" spc="0" normalizeH="0" baseline="0" noProof="0">
              <a:ln>
                <a:noFill/>
              </a:ln>
              <a:solidFill>
                <a:srgbClr val="0070C0"/>
              </a:solidFill>
              <a:effectLst/>
              <a:uLnTx/>
              <a:uFillTx/>
              <a:latin typeface="Calibri" panose="020F0502020204030204"/>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397286" y="3248415"/>
            <a:ext cx="2370084" cy="10291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7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Katıldığınız için Teşekkür Ederiz!</a:t>
            </a:r>
            <a:br>
              <a:rPr lang="tr-TR" sz="3200" b="1">
                <a:solidFill>
                  <a:srgbClr val="002060"/>
                </a:solidFill>
                <a:latin typeface="+mn-lt"/>
                <a:ea typeface="+mn-ea"/>
                <a:cs typeface="+mn-cs"/>
              </a:rPr>
            </a:br>
            <a:endParaRPr lang="tr-TR" sz="3200" b="1">
              <a:solidFill>
                <a:srgbClr val="002060"/>
              </a:solidFill>
              <a:latin typeface="+mn-lt"/>
              <a:ea typeface="+mn-ea"/>
              <a:cs typeface="+mn-cs"/>
            </a:endParaRP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812800"/>
            <a:ext cx="11821211" cy="4984304"/>
          </a:xfrm>
        </p:spPr>
        <p:txBody>
          <a:bodyPr>
            <a:normAutofit/>
          </a:bodyPr>
          <a:lstStyle/>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indent="0">
              <a:buNone/>
            </a:pPr>
            <a:r>
              <a:rPr lang="tr-TR" altLang="en-US" b="1">
                <a:solidFill>
                  <a:srgbClr val="0070C0"/>
                </a:solidFill>
                <a:latin typeface="Times New Roman" charset="-94"/>
                <a:ea typeface="Times New Roman" charset="-94"/>
                <a:cs typeface="Times New Roman" charset="-94"/>
              </a:rPr>
              <a:t>                                 </a:t>
            </a:r>
            <a:endParaRPr lang="tr-TR"/>
          </a:p>
          <a:p>
            <a:pPr marL="0" indent="0">
              <a:buNone/>
            </a:pPr>
            <a:r>
              <a:rPr lang="tr-TR" altLang="en-US" b="1">
                <a:solidFill>
                  <a:srgbClr val="0070C0"/>
                </a:solidFill>
                <a:latin typeface="Times New Roman" charset="-94"/>
                <a:ea typeface="Times New Roman" charset="-94"/>
                <a:cs typeface="Times New Roman" charset="-94"/>
              </a:rPr>
              <a:t>                                  </a:t>
            </a:r>
            <a:endParaRPr lang="tr-TR"/>
          </a:p>
          <a:p>
            <a:pPr marL="0" lvl="0" indent="0">
              <a:buNone/>
            </a:pPr>
            <a:endParaRPr lang="tr-TR"/>
          </a:p>
          <a:p>
            <a:pPr marL="0" lvl="0" indent="0">
              <a:buNone/>
            </a:pPr>
            <a:endParaRPr lang="tr-TR"/>
          </a:p>
          <a:p>
            <a:pPr marL="0" lvl="0" indent="0">
              <a:buNone/>
            </a:pPr>
            <a:endParaRPr lang="tr-TR"/>
          </a:p>
          <a:p>
            <a:pPr marL="0" lvl="0" indent="0">
              <a:buNone/>
            </a:pPr>
            <a:r>
              <a:rPr lang="tr-TR"/>
              <a:t>                                                                                                             </a:t>
            </a:r>
          </a:p>
        </p:txBody>
      </p:sp>
      <p:sp>
        <p:nvSpPr>
          <p:cNvPr id="4" name="Dikdörtgen 3"/>
          <p:cNvSpPr/>
          <p:nvPr/>
        </p:nvSpPr>
        <p:spPr>
          <a:xfrm>
            <a:off x="581891" y="2305616"/>
            <a:ext cx="8562109" cy="523220"/>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2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pic>
        <p:nvPicPr>
          <p:cNvPr id="5"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9898" y="2355897"/>
            <a:ext cx="3636605" cy="23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49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document, folder, objective, agenda, book, diary">
            <a:extLst>
              <a:ext uri="{FF2B5EF4-FFF2-40B4-BE49-F238E27FC236}">
                <a16:creationId xmlns:a16="http://schemas.microsoft.com/office/drawing/2014/main" id="{E1EB1B7D-1EE3-4EE6-B5FD-EE94169A8436}"/>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917" t="433"/>
          <a:stretch>
            <a:fillRect/>
          </a:stretch>
        </p:blipFill>
        <p:spPr bwMode="gray">
          <a:xfrm>
            <a:off x="7319804" y="-127533"/>
            <a:ext cx="4872195" cy="45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240145" y="181945"/>
            <a:ext cx="10954327" cy="6063198"/>
          </a:xfrm>
          <a:prstGeom prst="rect">
            <a:avLst/>
          </a:prstGeom>
        </p:spPr>
        <p:txBody>
          <a:bodyPr wrap="square" lIns="91440" tIns="45720" rIns="91440" bIns="45720" anchor="t">
            <a:spAutoFit/>
          </a:bodyPr>
          <a:lstStyle/>
          <a:p>
            <a:r>
              <a:rPr lang="tr-TR" sz="2800" b="1">
                <a:solidFill>
                  <a:srgbClr val="0070C0"/>
                </a:solidFill>
              </a:rPr>
              <a:t>GÜNDEM</a:t>
            </a:r>
            <a:endParaRPr lang="tr-TR" sz="2800" b="1" dirty="0">
              <a:solidFill>
                <a:srgbClr val="0070C0"/>
              </a:solidFill>
              <a:cs typeface="Calibri"/>
            </a:endParaRPr>
          </a:p>
          <a:p>
            <a:endParaRPr lang="tr-TR" sz="2800" b="1" dirty="0">
              <a:solidFill>
                <a:srgbClr val="0070C0"/>
              </a:solidFill>
              <a:cs typeface="Calibri"/>
            </a:endParaRPr>
          </a:p>
          <a:p>
            <a:r>
              <a:rPr lang="tr-TR" sz="2800">
                <a:solidFill>
                  <a:srgbClr val="0070C0"/>
                </a:solidFill>
              </a:rPr>
              <a:t>1- İç Denetim ve İlişkili Konular</a:t>
            </a:r>
            <a:endParaRPr lang="tr-TR" sz="28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Kurumsal Risk Yönetimi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Entegre Kalite Yönetimi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İç Kontrol Sistemi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İç Denetim Fonksiyonu</a:t>
            </a:r>
            <a:endParaRPr lang="tr-TR" sz="2400">
              <a:solidFill>
                <a:srgbClr val="0070C0"/>
              </a:solidFill>
              <a:cs typeface="Calibri"/>
            </a:endParaRPr>
          </a:p>
          <a:p>
            <a:r>
              <a:rPr lang="tr-TR" sz="2800">
                <a:solidFill>
                  <a:srgbClr val="0070C0"/>
                </a:solidFill>
              </a:rPr>
              <a:t>2-Kurumsal Risk ve Güvence Koordinatörlük Organizasyon Şeması</a:t>
            </a:r>
            <a:endParaRPr lang="tr-TR" sz="2800">
              <a:solidFill>
                <a:srgbClr val="0070C0"/>
              </a:solidFill>
              <a:cs typeface="Calibri"/>
            </a:endParaRPr>
          </a:p>
          <a:p>
            <a:r>
              <a:rPr lang="tr-TR" sz="2800">
                <a:solidFill>
                  <a:srgbClr val="0070C0"/>
                </a:solidFill>
              </a:rPr>
              <a:t>3-Mevzuat Çalışması</a:t>
            </a:r>
            <a:endParaRPr lang="tr-TR" sz="28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Denetim Komitesi Yönergesi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Kurumsal Risk ve Güvence Yönetmeliği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İç Kontrol ve Uyum Yönergesi</a:t>
            </a:r>
            <a:endParaRPr lang="tr-TR" sz="2400">
              <a:solidFill>
                <a:srgbClr val="0070C0"/>
              </a:solidFill>
              <a:cs typeface="Calibri"/>
            </a:endParaRPr>
          </a:p>
          <a:p>
            <a:pPr marL="914400" lvl="1" indent="-457200">
              <a:buFont typeface="Wingdings" panose="05000000000000000000" pitchFamily="2" charset="2"/>
              <a:buChar char="Ø"/>
            </a:pPr>
            <a:r>
              <a:rPr lang="tr-TR" sz="2400">
                <a:solidFill>
                  <a:srgbClr val="0070C0"/>
                </a:solidFill>
              </a:rPr>
              <a:t>İç Denetim Yönergesi</a:t>
            </a:r>
            <a:endParaRPr lang="tr-TR" sz="2400">
              <a:solidFill>
                <a:srgbClr val="0070C0"/>
              </a:solidFill>
              <a:cs typeface="Calibri"/>
            </a:endParaRPr>
          </a:p>
          <a:p>
            <a:r>
              <a:rPr lang="tr-TR" sz="2800">
                <a:solidFill>
                  <a:srgbClr val="0070C0"/>
                </a:solidFill>
              </a:rPr>
              <a:t>4-Koordinatörlük Eylem Planı</a:t>
            </a:r>
            <a:endParaRPr lang="tr-TR" sz="2800">
              <a:solidFill>
                <a:srgbClr val="0070C0"/>
              </a:solidFill>
              <a:cs typeface="Calibri"/>
            </a:endParaRPr>
          </a:p>
          <a:p>
            <a:r>
              <a:rPr lang="tr-TR" sz="2800">
                <a:solidFill>
                  <a:srgbClr val="0070C0"/>
                </a:solidFill>
              </a:rPr>
              <a:t>5-Beklenti, Görüş ve Öneriler</a:t>
            </a:r>
            <a:endParaRPr lang="tr-TR" sz="2800">
              <a:solidFill>
                <a:srgbClr val="0070C0"/>
              </a:solidFill>
              <a:cs typeface="Calibri"/>
            </a:endParaRPr>
          </a:p>
        </p:txBody>
      </p:sp>
    </p:spTree>
    <p:extLst>
      <p:ext uri="{BB962C8B-B14F-4D97-AF65-F5344CB8AC3E}">
        <p14:creationId xmlns:p14="http://schemas.microsoft.com/office/powerpoint/2010/main" val="341267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0" y="375893"/>
            <a:ext cx="5135880" cy="883329"/>
          </a:xfrm>
        </p:spPr>
        <p:txBody>
          <a:bodyPr>
            <a:noAutofit/>
          </a:bodyPr>
          <a:lstStyle/>
          <a:p>
            <a:r>
              <a:rPr lang="tr-TR" sz="3200" b="1">
                <a:solidFill>
                  <a:srgbClr val="002060"/>
                </a:solidFill>
                <a:latin typeface="+mn-lt"/>
                <a:ea typeface="+mn-ea"/>
                <a:cs typeface="+mn-cs"/>
              </a:rPr>
              <a:t>İç Denetim ve İlişkili Konular</a:t>
            </a:r>
            <a:r>
              <a:rPr lang="tr-TR" sz="3200" b="1">
                <a:solidFill>
                  <a:schemeClr val="accent4">
                    <a:lumMod val="75000"/>
                  </a:schemeClr>
                </a:solidFill>
                <a:latin typeface="+mn-lt"/>
                <a:ea typeface="+mn-ea"/>
                <a:cs typeface="+mn-cs"/>
              </a:rPr>
              <a:t/>
            </a:r>
            <a:br>
              <a:rPr lang="tr-TR" sz="3200" b="1">
                <a:solidFill>
                  <a:schemeClr val="accent4">
                    <a:lumMod val="75000"/>
                  </a:schemeClr>
                </a:solidFill>
                <a:latin typeface="+mn-lt"/>
                <a:ea typeface="+mn-ea"/>
                <a:cs typeface="+mn-cs"/>
              </a:rPr>
            </a:br>
            <a:endParaRPr lang="tr-TR" sz="3200" b="1">
              <a:solidFill>
                <a:schemeClr val="accent4">
                  <a:lumMod val="75000"/>
                </a:schemeClr>
              </a:solidFill>
              <a:latin typeface="+mn-lt"/>
              <a:ea typeface="+mn-ea"/>
              <a:cs typeface="+mn-cs"/>
            </a:endParaRP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4294967295"/>
          </p:nvPr>
        </p:nvSpPr>
        <p:spPr>
          <a:xfrm>
            <a:off x="0" y="941388"/>
            <a:ext cx="11820525" cy="4984750"/>
          </a:xfrm>
        </p:spPr>
        <p:txBody>
          <a:bodyPr>
            <a:normAutofit/>
          </a:bodyPr>
          <a:lstStyle/>
          <a:p>
            <a:pPr marL="457200" lvl="1" indent="0">
              <a:buNone/>
            </a:pPr>
            <a:endParaRPr lang="tr-TR" sz="2800">
              <a:solidFill>
                <a:srgbClr val="0070C0"/>
              </a:solidFill>
            </a:endParaRPr>
          </a:p>
          <a:p>
            <a:pPr marL="457200" lvl="1" indent="0">
              <a:buNone/>
            </a:pPr>
            <a:endParaRPr lang="tr-TR"/>
          </a:p>
          <a:p>
            <a:pPr marL="0" indent="0">
              <a:buNone/>
            </a:pPr>
            <a:endParaRPr lang="tr-TR"/>
          </a:p>
        </p:txBody>
      </p:sp>
      <p:pic>
        <p:nvPicPr>
          <p:cNvPr id="11" name="Resim 10"/>
          <p:cNvPicPr>
            <a:picLocks noChangeAspect="1"/>
          </p:cNvPicPr>
          <p:nvPr/>
        </p:nvPicPr>
        <p:blipFill>
          <a:blip r:embed="rId4"/>
          <a:stretch>
            <a:fillRect/>
          </a:stretch>
        </p:blipFill>
        <p:spPr>
          <a:xfrm>
            <a:off x="2053117" y="1784882"/>
            <a:ext cx="6958012" cy="4293931"/>
          </a:xfrm>
          <a:prstGeom prst="rect">
            <a:avLst/>
          </a:prstGeom>
        </p:spPr>
      </p:pic>
      <p:pic>
        <p:nvPicPr>
          <p:cNvPr id="1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7941" y="5406182"/>
            <a:ext cx="1642764" cy="59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00694" y="4161784"/>
            <a:ext cx="990148" cy="115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16"/>
          <p:cNvPicPr>
            <a:picLocks noChangeAspect="1"/>
          </p:cNvPicPr>
          <p:nvPr/>
        </p:nvPicPr>
        <p:blipFill>
          <a:blip r:embed="rId7"/>
          <a:stretch>
            <a:fillRect/>
          </a:stretch>
        </p:blipFill>
        <p:spPr>
          <a:xfrm>
            <a:off x="7754490" y="1729273"/>
            <a:ext cx="4532085" cy="2215686"/>
          </a:xfrm>
          <a:prstGeom prst="rect">
            <a:avLst/>
          </a:prstGeom>
        </p:spPr>
      </p:pic>
      <p:pic>
        <p:nvPicPr>
          <p:cNvPr id="18" name="Resim 17"/>
          <p:cNvPicPr>
            <a:picLocks noChangeAspect="1"/>
          </p:cNvPicPr>
          <p:nvPr/>
        </p:nvPicPr>
        <p:blipFill>
          <a:blip r:embed="rId8"/>
          <a:stretch>
            <a:fillRect/>
          </a:stretch>
        </p:blipFill>
        <p:spPr>
          <a:xfrm>
            <a:off x="285750" y="2460384"/>
            <a:ext cx="3067050" cy="1274062"/>
          </a:xfrm>
          <a:prstGeom prst="rect">
            <a:avLst/>
          </a:prstGeom>
        </p:spPr>
      </p:pic>
      <p:sp>
        <p:nvSpPr>
          <p:cNvPr id="19" name="Başlık 1">
            <a:extLst>
              <a:ext uri="{FF2B5EF4-FFF2-40B4-BE49-F238E27FC236}">
                <a16:creationId xmlns:a16="http://schemas.microsoft.com/office/drawing/2014/main" id="{3C16D4D5-DB65-1B43-9773-E1CC4FBB25CC}"/>
              </a:ext>
            </a:extLst>
          </p:cNvPr>
          <p:cNvSpPr txBox="1">
            <a:spLocks/>
          </p:cNvSpPr>
          <p:nvPr/>
        </p:nvSpPr>
        <p:spPr>
          <a:xfrm>
            <a:off x="3615398" y="1253673"/>
            <a:ext cx="3968300" cy="883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a:solidFill>
                  <a:srgbClr val="FF0000"/>
                </a:solidFill>
                <a:latin typeface="+mn-lt"/>
                <a:ea typeface="+mn-ea"/>
                <a:cs typeface="+mn-cs"/>
              </a:rPr>
              <a:t>İç Denetim Kapsamı</a:t>
            </a:r>
            <a:r>
              <a:rPr lang="tr-TR" sz="3600" b="1" dirty="0">
                <a:latin typeface="+mn-lt"/>
                <a:ea typeface="+mn-ea"/>
                <a:cs typeface="+mn-cs"/>
              </a:rPr>
              <a:t/>
            </a:r>
            <a:br>
              <a:rPr lang="tr-TR" sz="3600" b="1" dirty="0">
                <a:latin typeface="+mn-lt"/>
                <a:ea typeface="+mn-ea"/>
                <a:cs typeface="+mn-cs"/>
              </a:rPr>
            </a:br>
            <a:endParaRPr lang="tr-TR" sz="3200" b="1">
              <a:solidFill>
                <a:schemeClr val="accent4">
                  <a:lumMod val="75000"/>
                </a:schemeClr>
              </a:solidFill>
              <a:latin typeface="+mn-lt"/>
              <a:ea typeface="+mn-ea"/>
              <a:cs typeface="+mn-cs"/>
            </a:endParaRPr>
          </a:p>
        </p:txBody>
      </p:sp>
      <p:pic>
        <p:nvPicPr>
          <p:cNvPr id="20" name="Resim 19"/>
          <p:cNvPicPr>
            <a:picLocks noChangeAspect="1"/>
          </p:cNvPicPr>
          <p:nvPr/>
        </p:nvPicPr>
        <p:blipFill>
          <a:blip r:embed="rId9"/>
          <a:stretch>
            <a:fillRect/>
          </a:stretch>
        </p:blipFill>
        <p:spPr>
          <a:xfrm>
            <a:off x="7992806" y="4159086"/>
            <a:ext cx="1574800" cy="1091463"/>
          </a:xfrm>
          <a:prstGeom prst="rect">
            <a:avLst/>
          </a:prstGeom>
        </p:spPr>
      </p:pic>
      <p:pic>
        <p:nvPicPr>
          <p:cNvPr id="21" name="Resim 20"/>
          <p:cNvPicPr>
            <a:picLocks noChangeAspect="1"/>
          </p:cNvPicPr>
          <p:nvPr/>
        </p:nvPicPr>
        <p:blipFill>
          <a:blip r:embed="rId10"/>
          <a:stretch>
            <a:fillRect/>
          </a:stretch>
        </p:blipFill>
        <p:spPr>
          <a:xfrm>
            <a:off x="9855553" y="4382513"/>
            <a:ext cx="1594767" cy="553035"/>
          </a:xfrm>
          <a:prstGeom prst="rect">
            <a:avLst/>
          </a:prstGeom>
        </p:spPr>
      </p:pic>
      <p:pic>
        <p:nvPicPr>
          <p:cNvPr id="22" name="Resim 21"/>
          <p:cNvPicPr>
            <a:picLocks noChangeAspect="1"/>
          </p:cNvPicPr>
          <p:nvPr/>
        </p:nvPicPr>
        <p:blipFill>
          <a:blip r:embed="rId11"/>
          <a:stretch>
            <a:fillRect/>
          </a:stretch>
        </p:blipFill>
        <p:spPr>
          <a:xfrm>
            <a:off x="7848600" y="462285"/>
            <a:ext cx="4086225" cy="1171600"/>
          </a:xfrm>
          <a:prstGeom prst="rect">
            <a:avLst/>
          </a:prstGeom>
        </p:spPr>
      </p:pic>
    </p:spTree>
    <p:extLst>
      <p:ext uri="{BB962C8B-B14F-4D97-AF65-F5344CB8AC3E}">
        <p14:creationId xmlns:p14="http://schemas.microsoft.com/office/powerpoint/2010/main" val="50555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0784264" cy="1310325"/>
          </a:xfrm>
        </p:spPr>
        <p:txBody>
          <a:bodyPr>
            <a:noAutofit/>
          </a:bodyPr>
          <a:lstStyle/>
          <a:p>
            <a:r>
              <a:rPr lang="tr-TR" sz="3200" b="1">
                <a:solidFill>
                  <a:srgbClr val="002060"/>
                </a:solidFill>
                <a:latin typeface="+mn-lt"/>
                <a:ea typeface="+mn-ea"/>
                <a:cs typeface="+mn-cs"/>
              </a:rPr>
              <a:t>İç Denetim ve İlişkili Konular</a:t>
            </a:r>
            <a:r>
              <a:rPr lang="tr-TR" sz="3200" b="1">
                <a:solidFill>
                  <a:srgbClr val="0070C0"/>
                </a:solidFill>
                <a:latin typeface="+mn-lt"/>
                <a:ea typeface="+mn-ea"/>
                <a:cs typeface="+mn-cs"/>
              </a:rPr>
              <a:t/>
            </a:r>
            <a:br>
              <a:rPr lang="tr-TR" sz="3200" b="1">
                <a:solidFill>
                  <a:srgbClr val="0070C0"/>
                </a:solidFill>
                <a:latin typeface="+mn-lt"/>
                <a:ea typeface="+mn-ea"/>
                <a:cs typeface="+mn-cs"/>
              </a:rPr>
            </a:br>
            <a:endParaRPr lang="tr-TR" sz="3200" b="1">
              <a:solidFill>
                <a:srgbClr val="0070C0"/>
              </a:solidFill>
              <a:latin typeface="+mn-lt"/>
              <a:ea typeface="+mn-ea"/>
              <a:cs typeface="+mn-cs"/>
            </a:endParaRP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259892" y="2181781"/>
            <a:ext cx="11708588" cy="3711019"/>
          </a:xfrm>
        </p:spPr>
        <p:txBody>
          <a:bodyPr vert="horz" lIns="91440" tIns="45720" rIns="91440" bIns="45720" rtlCol="0" anchor="t">
            <a:normAutofit fontScale="55000" lnSpcReduction="20000"/>
          </a:bodyPr>
          <a:lstStyle/>
          <a:p>
            <a:pPr marL="0" indent="0">
              <a:buClr>
                <a:srgbClr val="000000"/>
              </a:buClr>
              <a:buSzPct val="25000"/>
              <a:buNone/>
            </a:pPr>
            <a:r>
              <a:rPr lang="tr-TR" sz="4400" b="1" dirty="0">
                <a:solidFill>
                  <a:srgbClr val="000000"/>
                </a:solidFill>
                <a:latin typeface="Times New Roman"/>
                <a:ea typeface="Times New Roman" charset="-94"/>
                <a:cs typeface="Times New Roman"/>
                <a:sym typeface="Arial"/>
              </a:rPr>
              <a:t>İç denetim</a:t>
            </a:r>
            <a:r>
              <a:rPr lang="tr-TR" sz="4400" dirty="0">
                <a:solidFill>
                  <a:srgbClr val="000000"/>
                </a:solidFill>
                <a:latin typeface="Times New Roman"/>
                <a:ea typeface="Times New Roman" charset="-94"/>
                <a:cs typeface="Times New Roman"/>
                <a:sym typeface="Arial"/>
              </a:rPr>
              <a:t>,  </a:t>
            </a:r>
            <a:endParaRPr lang="tr-TR" sz="4400">
              <a:solidFill>
                <a:srgbClr val="000000"/>
              </a:solidFill>
              <a:latin typeface="Times New Roman"/>
              <a:ea typeface="Times New Roman" charset="-94"/>
              <a:cs typeface="Times New Roman" charset="-94"/>
              <a:sym typeface="Arial"/>
            </a:endParaRPr>
          </a:p>
          <a:p>
            <a:pPr marL="0" indent="0">
              <a:buClr>
                <a:srgbClr val="000000"/>
              </a:buClr>
              <a:buSzPct val="25000"/>
              <a:buNone/>
            </a:pPr>
            <a:r>
              <a:rPr lang="tr-TR" sz="4400" dirty="0">
                <a:solidFill>
                  <a:srgbClr val="000000"/>
                </a:solidFill>
                <a:latin typeface="Times New Roman"/>
                <a:ea typeface="Times New Roman" charset="-94"/>
                <a:cs typeface="Times New Roman"/>
                <a:sym typeface="Arial"/>
              </a:rPr>
              <a:t>bir kurumun faaliyetlerini geliştirmek ve onlara değer katmak amacını güden </a:t>
            </a:r>
            <a:r>
              <a:rPr lang="tr-TR" sz="4400" b="1" dirty="0">
                <a:solidFill>
                  <a:srgbClr val="FF0000"/>
                </a:solidFill>
                <a:latin typeface="Times New Roman"/>
                <a:ea typeface="Times New Roman" charset="-94"/>
                <a:cs typeface="Times New Roman"/>
                <a:sym typeface="Arial"/>
              </a:rPr>
              <a:t>bağımsız</a:t>
            </a:r>
            <a:r>
              <a:rPr lang="tr-TR" sz="4400" dirty="0">
                <a:solidFill>
                  <a:srgbClr val="000000"/>
                </a:solidFill>
                <a:latin typeface="Times New Roman"/>
                <a:ea typeface="Times New Roman" charset="-94"/>
                <a:cs typeface="Times New Roman"/>
                <a:sym typeface="Arial"/>
              </a:rPr>
              <a:t> ve </a:t>
            </a:r>
            <a:r>
              <a:rPr lang="tr-TR" sz="4400" b="1" dirty="0">
                <a:solidFill>
                  <a:srgbClr val="FF0000"/>
                </a:solidFill>
                <a:latin typeface="Times New Roman"/>
                <a:ea typeface="Times New Roman" charset="-94"/>
                <a:cs typeface="Times New Roman"/>
                <a:sym typeface="Arial"/>
              </a:rPr>
              <a:t>objektif</a:t>
            </a:r>
            <a:r>
              <a:rPr lang="tr-TR" sz="4400" dirty="0">
                <a:solidFill>
                  <a:srgbClr val="000000"/>
                </a:solidFill>
                <a:latin typeface="Times New Roman"/>
                <a:ea typeface="Times New Roman" charset="-94"/>
                <a:cs typeface="Times New Roman"/>
                <a:sym typeface="Arial"/>
              </a:rPr>
              <a:t> bir </a:t>
            </a:r>
            <a:r>
              <a:rPr lang="tr-TR" sz="4400" b="1" dirty="0">
                <a:solidFill>
                  <a:srgbClr val="00B0F0"/>
                </a:solidFill>
                <a:latin typeface="Times New Roman"/>
                <a:ea typeface="Times New Roman" charset="-94"/>
                <a:cs typeface="Times New Roman"/>
                <a:sym typeface="Arial"/>
              </a:rPr>
              <a:t>güvence</a:t>
            </a:r>
            <a:r>
              <a:rPr lang="tr-TR" sz="4400" dirty="0">
                <a:solidFill>
                  <a:srgbClr val="000000"/>
                </a:solidFill>
                <a:latin typeface="Times New Roman"/>
                <a:ea typeface="Times New Roman" charset="-94"/>
                <a:cs typeface="Times New Roman"/>
                <a:sym typeface="Arial"/>
              </a:rPr>
              <a:t> ve </a:t>
            </a:r>
            <a:r>
              <a:rPr lang="tr-TR" sz="4400" b="1" dirty="0">
                <a:solidFill>
                  <a:srgbClr val="00B0F0"/>
                </a:solidFill>
                <a:latin typeface="Times New Roman"/>
                <a:ea typeface="Times New Roman" charset="-94"/>
                <a:cs typeface="Times New Roman"/>
                <a:sym typeface="Arial"/>
              </a:rPr>
              <a:t>danışmanlık</a:t>
            </a:r>
            <a:r>
              <a:rPr lang="tr-TR" sz="4400" dirty="0">
                <a:solidFill>
                  <a:srgbClr val="000000"/>
                </a:solidFill>
                <a:latin typeface="Times New Roman"/>
                <a:ea typeface="Times New Roman" charset="-94"/>
                <a:cs typeface="Times New Roman"/>
                <a:sym typeface="Arial"/>
              </a:rPr>
              <a:t> faaliyetidir.</a:t>
            </a:r>
            <a:endParaRPr lang="tr-TR" sz="4400" dirty="0">
              <a:solidFill>
                <a:srgbClr val="000000"/>
              </a:solidFill>
              <a:latin typeface="Times New Roman"/>
              <a:ea typeface="Times New Roman" charset="-94"/>
              <a:cs typeface="Times New Roman"/>
            </a:endParaRPr>
          </a:p>
          <a:p>
            <a:pPr marL="0" indent="0">
              <a:buClr>
                <a:schemeClr val="dk1"/>
              </a:buClr>
              <a:buNone/>
            </a:pPr>
            <a:endParaRPr lang="tr-TR" sz="1800">
              <a:solidFill>
                <a:srgbClr val="000000"/>
              </a:solidFill>
              <a:latin typeface="Times New Roman" charset="-94"/>
              <a:ea typeface="Times New Roman" charset="-94"/>
              <a:cs typeface="Times New Roman" charset="-94"/>
              <a:sym typeface="Arial"/>
            </a:endParaRPr>
          </a:p>
          <a:p>
            <a:pPr marL="0" indent="0">
              <a:buClr>
                <a:srgbClr val="000000"/>
              </a:buClr>
              <a:buSzPct val="25000"/>
              <a:buNone/>
            </a:pPr>
            <a:r>
              <a:rPr lang="tr-TR" sz="4400" dirty="0">
                <a:solidFill>
                  <a:srgbClr val="000000"/>
                </a:solidFill>
                <a:latin typeface="Times New Roman"/>
                <a:ea typeface="Times New Roman" charset="-94"/>
                <a:cs typeface="Times New Roman"/>
                <a:sym typeface="Arial"/>
              </a:rPr>
              <a:t>İç denetim, kurumun </a:t>
            </a:r>
            <a:endParaRPr lang="tr-TR" sz="4400" dirty="0">
              <a:solidFill>
                <a:srgbClr val="000000"/>
              </a:solidFill>
              <a:latin typeface="Times New Roman" charset="-94"/>
              <a:ea typeface="Times New Roman" charset="-94"/>
              <a:cs typeface="Times New Roman" charset="-94"/>
            </a:endParaRPr>
          </a:p>
          <a:p>
            <a:pPr marL="1259840" lvl="1" indent="-726440">
              <a:buClr>
                <a:srgbClr val="000000"/>
              </a:buClr>
              <a:buSzPct val="100000"/>
              <a:buFont typeface="Noto Sans Symbols"/>
              <a:buChar char="▪"/>
            </a:pPr>
            <a:r>
              <a:rPr lang="tr-TR" sz="4400">
                <a:solidFill>
                  <a:srgbClr val="000000"/>
                </a:solidFill>
                <a:latin typeface="Times New Roman"/>
                <a:ea typeface="Times New Roman" charset="-94"/>
                <a:cs typeface="Times New Roman"/>
                <a:sym typeface="Arial"/>
              </a:rPr>
              <a:t>Risk yönetimi</a:t>
            </a:r>
            <a:endParaRPr lang="tr-TR" sz="4400">
              <a:solidFill>
                <a:srgbClr val="000000"/>
              </a:solidFill>
              <a:latin typeface="Times New Roman"/>
              <a:ea typeface="Times New Roman" charset="-94"/>
              <a:cs typeface="Times New Roman" charset="-94"/>
            </a:endParaRPr>
          </a:p>
          <a:p>
            <a:pPr marL="1259840" lvl="1" indent="-726440">
              <a:buClr>
                <a:srgbClr val="000000"/>
              </a:buClr>
              <a:buSzPct val="100000"/>
              <a:buFont typeface="Noto Sans Symbols"/>
              <a:buChar char="▪"/>
            </a:pPr>
            <a:r>
              <a:rPr lang="tr-TR" sz="4400" dirty="0">
                <a:solidFill>
                  <a:srgbClr val="000000"/>
                </a:solidFill>
                <a:latin typeface="Times New Roman"/>
                <a:ea typeface="Times New Roman" charset="-94"/>
                <a:cs typeface="Times New Roman"/>
                <a:sym typeface="Arial"/>
              </a:rPr>
              <a:t>Kontrol </a:t>
            </a:r>
            <a:endParaRPr lang="tr-TR" sz="4400" dirty="0">
              <a:solidFill>
                <a:srgbClr val="000000"/>
              </a:solidFill>
              <a:latin typeface="Times New Roman" charset="-94"/>
              <a:ea typeface="Times New Roman" charset="-94"/>
              <a:cs typeface="Times New Roman" charset="-94"/>
            </a:endParaRPr>
          </a:p>
          <a:p>
            <a:pPr marL="1259840" lvl="1" indent="-726440">
              <a:buClr>
                <a:srgbClr val="000000"/>
              </a:buClr>
              <a:buSzPct val="100000"/>
              <a:buFont typeface="Noto Sans Symbols"/>
              <a:buChar char="▪"/>
            </a:pPr>
            <a:r>
              <a:rPr lang="tr-TR" sz="4400" dirty="0">
                <a:solidFill>
                  <a:srgbClr val="000000"/>
                </a:solidFill>
                <a:latin typeface="Times New Roman"/>
                <a:ea typeface="Times New Roman" charset="-94"/>
                <a:cs typeface="Times New Roman"/>
                <a:sym typeface="Arial"/>
              </a:rPr>
              <a:t>Kurumsal yönetim </a:t>
            </a:r>
            <a:endParaRPr lang="tr-TR" sz="4400" dirty="0">
              <a:solidFill>
                <a:srgbClr val="000000"/>
              </a:solidFill>
              <a:latin typeface="Times New Roman" charset="-94"/>
              <a:ea typeface="Times New Roman" charset="-94"/>
              <a:cs typeface="Times New Roman" charset="-94"/>
            </a:endParaRPr>
          </a:p>
          <a:p>
            <a:pPr marL="0" indent="0">
              <a:buClr>
                <a:srgbClr val="000000"/>
              </a:buClr>
              <a:buSzPct val="25000"/>
              <a:buNone/>
            </a:pPr>
            <a:r>
              <a:rPr lang="tr-TR" sz="4400" dirty="0">
                <a:solidFill>
                  <a:srgbClr val="000000"/>
                </a:solidFill>
                <a:latin typeface="Times New Roman"/>
                <a:ea typeface="Times New Roman" charset="-94"/>
                <a:cs typeface="Times New Roman"/>
                <a:sym typeface="Arial"/>
              </a:rPr>
              <a:t>süreçlerinin etkinliğini değerlendirmek ve geliştirmek amacına yönelik </a:t>
            </a:r>
            <a:r>
              <a:rPr lang="tr-TR" sz="4400" b="1" dirty="0">
                <a:solidFill>
                  <a:srgbClr val="FF0000"/>
                </a:solidFill>
                <a:latin typeface="Times New Roman"/>
                <a:ea typeface="Times New Roman" charset="-94"/>
                <a:cs typeface="Times New Roman"/>
                <a:sym typeface="Arial"/>
              </a:rPr>
              <a:t>sistemli</a:t>
            </a:r>
            <a:r>
              <a:rPr lang="tr-TR" sz="4400" b="1" dirty="0">
                <a:solidFill>
                  <a:srgbClr val="FF9900"/>
                </a:solidFill>
                <a:latin typeface="Times New Roman"/>
                <a:ea typeface="Times New Roman" charset="-94"/>
                <a:cs typeface="Times New Roman"/>
                <a:sym typeface="Arial"/>
              </a:rPr>
              <a:t> </a:t>
            </a:r>
            <a:r>
              <a:rPr lang="tr-TR" sz="4400" dirty="0">
                <a:solidFill>
                  <a:srgbClr val="000000"/>
                </a:solidFill>
                <a:latin typeface="Times New Roman"/>
                <a:ea typeface="Times New Roman" charset="-94"/>
                <a:cs typeface="Times New Roman"/>
                <a:sym typeface="Arial"/>
              </a:rPr>
              <a:t>ve </a:t>
            </a:r>
            <a:r>
              <a:rPr lang="tr-TR" sz="4400" b="1" dirty="0">
                <a:solidFill>
                  <a:srgbClr val="FF0000"/>
                </a:solidFill>
                <a:latin typeface="Times New Roman"/>
                <a:ea typeface="Times New Roman" charset="-94"/>
                <a:cs typeface="Times New Roman"/>
                <a:sym typeface="Arial"/>
              </a:rPr>
              <a:t>disiplinli</a:t>
            </a:r>
            <a:r>
              <a:rPr lang="tr-TR" sz="4400" b="1" dirty="0">
                <a:solidFill>
                  <a:srgbClr val="FF9900"/>
                </a:solidFill>
                <a:latin typeface="Times New Roman"/>
                <a:ea typeface="Times New Roman" charset="-94"/>
                <a:cs typeface="Times New Roman"/>
                <a:sym typeface="Arial"/>
              </a:rPr>
              <a:t> </a:t>
            </a:r>
            <a:r>
              <a:rPr lang="tr-TR" sz="4400" dirty="0">
                <a:solidFill>
                  <a:srgbClr val="000000"/>
                </a:solidFill>
                <a:latin typeface="Times New Roman"/>
                <a:ea typeface="Times New Roman" charset="-94"/>
                <a:cs typeface="Times New Roman"/>
                <a:sym typeface="Arial"/>
              </a:rPr>
              <a:t>bir yaklaşım getirerek kurumun amaçlarına ulaşmasına yardımcı olur.</a:t>
            </a:r>
            <a:endParaRPr lang="tr-TR" sz="4400" dirty="0">
              <a:solidFill>
                <a:srgbClr val="000000"/>
              </a:solidFill>
              <a:latin typeface="Times New Roman"/>
              <a:ea typeface="Times New Roman" charset="-94"/>
              <a:cs typeface="Times New Roman"/>
            </a:endParaRPr>
          </a:p>
          <a:p>
            <a:pPr marL="457200" lvl="1" indent="0">
              <a:buNone/>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p:txBody>
      </p:sp>
    </p:spTree>
    <p:extLst>
      <p:ext uri="{BB962C8B-B14F-4D97-AF65-F5344CB8AC3E}">
        <p14:creationId xmlns:p14="http://schemas.microsoft.com/office/powerpoint/2010/main" val="168389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0784264" cy="1310325"/>
          </a:xfrm>
        </p:spPr>
        <p:txBody>
          <a:bodyPr>
            <a:noAutofit/>
          </a:bodyPr>
          <a:lstStyle/>
          <a:p>
            <a:r>
              <a:rPr lang="tr-TR" sz="3200" b="1">
                <a:solidFill>
                  <a:srgbClr val="002060"/>
                </a:solidFill>
                <a:latin typeface="+mn-lt"/>
                <a:ea typeface="+mn-ea"/>
                <a:cs typeface="+mn-cs"/>
              </a:rPr>
              <a:t>İç Denetim ve İlişkili Konular</a:t>
            </a:r>
            <a:r>
              <a:rPr lang="tr-TR" sz="3200" b="1">
                <a:solidFill>
                  <a:srgbClr val="0070C0"/>
                </a:solidFill>
                <a:latin typeface="+mn-lt"/>
                <a:ea typeface="+mn-ea"/>
                <a:cs typeface="+mn-cs"/>
              </a:rPr>
              <a:t/>
            </a:r>
            <a:br>
              <a:rPr lang="tr-TR" sz="3200" b="1">
                <a:solidFill>
                  <a:srgbClr val="0070C0"/>
                </a:solidFill>
                <a:latin typeface="+mn-lt"/>
                <a:ea typeface="+mn-ea"/>
                <a:cs typeface="+mn-cs"/>
              </a:rPr>
            </a:br>
            <a:endParaRPr lang="tr-TR" sz="3200" b="1">
              <a:solidFill>
                <a:srgbClr val="0070C0"/>
              </a:solidFill>
              <a:latin typeface="+mn-lt"/>
              <a:ea typeface="+mn-ea"/>
              <a:cs typeface="+mn-cs"/>
            </a:endParaRPr>
          </a:p>
        </p:txBody>
      </p:sp>
      <p:pic>
        <p:nvPicPr>
          <p:cNvPr id="6" name="Resim 6" descr="metin içeren bir resim&#10;&#10;Açıklama otomatik olarak oluşturuldu">
            <a:extLst>
              <a:ext uri="{FF2B5EF4-FFF2-40B4-BE49-F238E27FC236}">
                <a16:creationId xmlns:a16="http://schemas.microsoft.com/office/drawing/2014/main" id="{656648C8-BCBD-4648-92D4-846338D9401B}"/>
              </a:ext>
            </a:extLst>
          </p:cNvPr>
          <p:cNvPicPr>
            <a:picLocks noGrp="1" noChangeAspect="1"/>
          </p:cNvPicPr>
          <p:nvPr>
            <p:ph idx="1"/>
          </p:nvPr>
        </p:nvPicPr>
        <p:blipFill>
          <a:blip r:embed="rId4"/>
          <a:stretch>
            <a:fillRect/>
          </a:stretch>
        </p:blipFill>
        <p:spPr>
          <a:xfrm>
            <a:off x="85418" y="2086308"/>
            <a:ext cx="7277100" cy="1949552"/>
          </a:xfrm>
        </p:spPr>
      </p:pic>
      <p:pic>
        <p:nvPicPr>
          <p:cNvPr id="7" name="Resim 7" descr="çizim içeren bir resim&#10;&#10;Açıklama otomatik olarak oluşturuldu">
            <a:extLst>
              <a:ext uri="{FF2B5EF4-FFF2-40B4-BE49-F238E27FC236}">
                <a16:creationId xmlns:a16="http://schemas.microsoft.com/office/drawing/2014/main" id="{C01F0D5D-85E4-4DC8-BED2-D9E7C72E8374}"/>
              </a:ext>
            </a:extLst>
          </p:cNvPr>
          <p:cNvPicPr>
            <a:picLocks noChangeAspect="1"/>
          </p:cNvPicPr>
          <p:nvPr/>
        </p:nvPicPr>
        <p:blipFill>
          <a:blip r:embed="rId5"/>
          <a:stretch>
            <a:fillRect/>
          </a:stretch>
        </p:blipFill>
        <p:spPr>
          <a:xfrm>
            <a:off x="176673" y="979539"/>
            <a:ext cx="1047750" cy="990600"/>
          </a:xfrm>
          <a:prstGeom prst="rect">
            <a:avLst/>
          </a:prstGeom>
        </p:spPr>
      </p:pic>
      <p:pic>
        <p:nvPicPr>
          <p:cNvPr id="8" name="Resim 8" descr="metin içeren bir resim&#10;&#10;Açıklama otomatik olarak oluşturuldu">
            <a:extLst>
              <a:ext uri="{FF2B5EF4-FFF2-40B4-BE49-F238E27FC236}">
                <a16:creationId xmlns:a16="http://schemas.microsoft.com/office/drawing/2014/main" id="{576B85F1-774A-46BA-9913-7E1BD211AA47}"/>
              </a:ext>
            </a:extLst>
          </p:cNvPr>
          <p:cNvPicPr>
            <a:picLocks noChangeAspect="1"/>
          </p:cNvPicPr>
          <p:nvPr/>
        </p:nvPicPr>
        <p:blipFill>
          <a:blip r:embed="rId6"/>
          <a:stretch>
            <a:fillRect/>
          </a:stretch>
        </p:blipFill>
        <p:spPr>
          <a:xfrm>
            <a:off x="4036141" y="2955024"/>
            <a:ext cx="8064909" cy="3246243"/>
          </a:xfrm>
          <a:prstGeom prst="rect">
            <a:avLst/>
          </a:prstGeom>
        </p:spPr>
      </p:pic>
      <p:pic>
        <p:nvPicPr>
          <p:cNvPr id="9" name="Resim 9" descr="bayrak, çiçek, yiyecek, çizim içeren bir resim&#10;&#10;Açıklama otomatik olarak oluşturuldu">
            <a:extLst>
              <a:ext uri="{FF2B5EF4-FFF2-40B4-BE49-F238E27FC236}">
                <a16:creationId xmlns:a16="http://schemas.microsoft.com/office/drawing/2014/main" id="{4392C227-8367-4819-9AFE-E199D18A6CFF}"/>
              </a:ext>
            </a:extLst>
          </p:cNvPr>
          <p:cNvPicPr>
            <a:picLocks noChangeAspect="1"/>
          </p:cNvPicPr>
          <p:nvPr/>
        </p:nvPicPr>
        <p:blipFill>
          <a:blip r:embed="rId7"/>
          <a:stretch>
            <a:fillRect/>
          </a:stretch>
        </p:blipFill>
        <p:spPr>
          <a:xfrm>
            <a:off x="1238250" y="4371975"/>
            <a:ext cx="2095500" cy="1162050"/>
          </a:xfrm>
          <a:prstGeom prst="rect">
            <a:avLst/>
          </a:prstGeom>
        </p:spPr>
      </p:pic>
    </p:spTree>
    <p:extLst>
      <p:ext uri="{BB962C8B-B14F-4D97-AF65-F5344CB8AC3E}">
        <p14:creationId xmlns:p14="http://schemas.microsoft.com/office/powerpoint/2010/main" val="321508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0" y="71120"/>
            <a:ext cx="11720945" cy="1293091"/>
          </a:xfrm>
        </p:spPr>
        <p:txBody>
          <a:bodyPr>
            <a:noAutofit/>
          </a:bodyPr>
          <a:lstStyle/>
          <a:p>
            <a:r>
              <a:rPr lang="tr-TR" sz="3200" b="1">
                <a:solidFill>
                  <a:srgbClr val="002060"/>
                </a:solidFill>
                <a:latin typeface="+mn-lt"/>
                <a:ea typeface="+mn-ea"/>
                <a:cs typeface="+mn-cs"/>
              </a:rPr>
              <a:t>Kurumsal Risk ve </a:t>
            </a:r>
            <a:br>
              <a:rPr lang="tr-TR" sz="3200" b="1">
                <a:solidFill>
                  <a:srgbClr val="002060"/>
                </a:solidFill>
                <a:latin typeface="+mn-lt"/>
                <a:ea typeface="+mn-ea"/>
                <a:cs typeface="+mn-cs"/>
              </a:rPr>
            </a:br>
            <a:r>
              <a:rPr lang="tr-TR" sz="3200" b="1">
                <a:solidFill>
                  <a:srgbClr val="002060"/>
                </a:solidFill>
                <a:latin typeface="+mn-lt"/>
                <a:ea typeface="+mn-ea"/>
                <a:cs typeface="+mn-cs"/>
              </a:rPr>
              <a:t>Güvence Koordinatörlüğü</a:t>
            </a:r>
            <a:br>
              <a:rPr lang="tr-TR" sz="3200" b="1">
                <a:solidFill>
                  <a:srgbClr val="002060"/>
                </a:solidFill>
                <a:latin typeface="+mn-lt"/>
                <a:ea typeface="+mn-ea"/>
                <a:cs typeface="+mn-cs"/>
              </a:rPr>
            </a:br>
            <a:r>
              <a:rPr lang="tr-TR" sz="3200" b="1">
                <a:solidFill>
                  <a:srgbClr val="002060"/>
                </a:solidFill>
                <a:latin typeface="+mn-lt"/>
                <a:ea typeface="+mn-ea"/>
                <a:cs typeface="+mn-cs"/>
              </a:rPr>
              <a:t>Organizasyon Şeması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p:txBody>
      </p:sp>
      <p:pic>
        <p:nvPicPr>
          <p:cNvPr id="4" name="Resim 6">
            <a:extLst>
              <a:ext uri="{FF2B5EF4-FFF2-40B4-BE49-F238E27FC236}">
                <a16:creationId xmlns:a16="http://schemas.microsoft.com/office/drawing/2014/main" id="{6A6BBA4D-00B6-4A27-B555-966B1C0CBB9B}"/>
              </a:ext>
            </a:extLst>
          </p:cNvPr>
          <p:cNvPicPr>
            <a:picLocks noChangeAspect="1"/>
          </p:cNvPicPr>
          <p:nvPr/>
        </p:nvPicPr>
        <p:blipFill>
          <a:blip r:embed="rId4"/>
          <a:stretch>
            <a:fillRect/>
          </a:stretch>
        </p:blipFill>
        <p:spPr>
          <a:xfrm>
            <a:off x="6737249" y="3472170"/>
            <a:ext cx="3977762" cy="2457756"/>
          </a:xfrm>
          <a:prstGeom prst="rect">
            <a:avLst/>
          </a:prstGeom>
        </p:spPr>
      </p:pic>
      <p:pic>
        <p:nvPicPr>
          <p:cNvPr id="7" name="Resim 7" descr="metin, çizim içeren bir resim&#10;&#10;Açıklama otomatik olarak oluşturuldu">
            <a:extLst>
              <a:ext uri="{FF2B5EF4-FFF2-40B4-BE49-F238E27FC236}">
                <a16:creationId xmlns:a16="http://schemas.microsoft.com/office/drawing/2014/main" id="{5EC9BA55-8A1E-4335-AC84-4CC18F1EC58D}"/>
              </a:ext>
            </a:extLst>
          </p:cNvPr>
          <p:cNvPicPr>
            <a:picLocks noChangeAspect="1"/>
          </p:cNvPicPr>
          <p:nvPr/>
        </p:nvPicPr>
        <p:blipFill>
          <a:blip r:embed="rId5"/>
          <a:stretch>
            <a:fillRect/>
          </a:stretch>
        </p:blipFill>
        <p:spPr>
          <a:xfrm>
            <a:off x="361335" y="2327630"/>
            <a:ext cx="3111909" cy="2608319"/>
          </a:xfrm>
          <a:prstGeom prst="rect">
            <a:avLst/>
          </a:prstGeom>
        </p:spPr>
      </p:pic>
      <p:pic>
        <p:nvPicPr>
          <p:cNvPr id="18" name="Resim 18" descr="metin içeren bir resim&#10;&#10;Açıklama otomatik olarak oluşturuldu">
            <a:extLst>
              <a:ext uri="{FF2B5EF4-FFF2-40B4-BE49-F238E27FC236}">
                <a16:creationId xmlns:a16="http://schemas.microsoft.com/office/drawing/2014/main" id="{678F3954-C15C-4E27-AF04-F698EC562E27}"/>
              </a:ext>
            </a:extLst>
          </p:cNvPr>
          <p:cNvPicPr>
            <a:picLocks noChangeAspect="1"/>
          </p:cNvPicPr>
          <p:nvPr/>
        </p:nvPicPr>
        <p:blipFill>
          <a:blip r:embed="rId6"/>
          <a:stretch>
            <a:fillRect/>
          </a:stretch>
        </p:blipFill>
        <p:spPr>
          <a:xfrm>
            <a:off x="6740013" y="2261251"/>
            <a:ext cx="3714135" cy="1253951"/>
          </a:xfrm>
          <a:prstGeom prst="rect">
            <a:avLst/>
          </a:prstGeom>
        </p:spPr>
      </p:pic>
      <p:pic>
        <p:nvPicPr>
          <p:cNvPr id="19" name="Resim 19">
            <a:extLst>
              <a:ext uri="{FF2B5EF4-FFF2-40B4-BE49-F238E27FC236}">
                <a16:creationId xmlns:a16="http://schemas.microsoft.com/office/drawing/2014/main" id="{DA85D7F7-77C7-438E-9E7B-EAFA0AEA4DC1}"/>
              </a:ext>
            </a:extLst>
          </p:cNvPr>
          <p:cNvPicPr>
            <a:picLocks noChangeAspect="1"/>
          </p:cNvPicPr>
          <p:nvPr/>
        </p:nvPicPr>
        <p:blipFill>
          <a:blip r:embed="rId7"/>
          <a:stretch>
            <a:fillRect/>
          </a:stretch>
        </p:blipFill>
        <p:spPr>
          <a:xfrm>
            <a:off x="3632559" y="2596792"/>
            <a:ext cx="2714625" cy="2094577"/>
          </a:xfrm>
          <a:prstGeom prst="rect">
            <a:avLst/>
          </a:prstGeom>
        </p:spPr>
      </p:pic>
    </p:spTree>
    <p:extLst>
      <p:ext uri="{BB962C8B-B14F-4D97-AF65-F5344CB8AC3E}">
        <p14:creationId xmlns:p14="http://schemas.microsoft.com/office/powerpoint/2010/main" val="166566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0" y="71120"/>
            <a:ext cx="11720945" cy="1293091"/>
          </a:xfrm>
        </p:spPr>
        <p:txBody>
          <a:bodyPr>
            <a:noAutofit/>
          </a:bodyPr>
          <a:lstStyle/>
          <a:p>
            <a:r>
              <a:rPr lang="tr-TR" sz="3200" b="1">
                <a:solidFill>
                  <a:srgbClr val="002060"/>
                </a:solidFill>
                <a:latin typeface="+mn-lt"/>
                <a:ea typeface="+mn-ea"/>
                <a:cs typeface="+mn-cs"/>
              </a:rPr>
              <a:t>Kurumsal Risk ve </a:t>
            </a:r>
            <a:br>
              <a:rPr lang="tr-TR" sz="3200" b="1">
                <a:solidFill>
                  <a:srgbClr val="002060"/>
                </a:solidFill>
                <a:latin typeface="+mn-lt"/>
                <a:ea typeface="+mn-ea"/>
                <a:cs typeface="+mn-cs"/>
              </a:rPr>
            </a:br>
            <a:r>
              <a:rPr lang="tr-TR" sz="3200" b="1">
                <a:solidFill>
                  <a:srgbClr val="002060"/>
                </a:solidFill>
                <a:latin typeface="+mn-lt"/>
                <a:ea typeface="+mn-ea"/>
                <a:cs typeface="+mn-cs"/>
              </a:rPr>
              <a:t>Güvence Koordinatörlüğü</a:t>
            </a:r>
            <a:br>
              <a:rPr lang="tr-TR" sz="3200" b="1">
                <a:solidFill>
                  <a:srgbClr val="002060"/>
                </a:solidFill>
                <a:latin typeface="+mn-lt"/>
                <a:ea typeface="+mn-ea"/>
                <a:cs typeface="+mn-cs"/>
              </a:rPr>
            </a:br>
            <a:r>
              <a:rPr lang="tr-TR" sz="3200" b="1">
                <a:solidFill>
                  <a:srgbClr val="002060"/>
                </a:solidFill>
                <a:latin typeface="+mn-lt"/>
                <a:ea typeface="+mn-ea"/>
                <a:cs typeface="+mn-cs"/>
              </a:rPr>
              <a:t>Organizasyon Şeması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p:txBody>
      </p:sp>
      <p:graphicFrame>
        <p:nvGraphicFramePr>
          <p:cNvPr id="5" name="Diyagram 4"/>
          <p:cNvGraphicFramePr/>
          <p:nvPr>
            <p:extLst>
              <p:ext uri="{D42A27DB-BD31-4B8C-83A1-F6EECF244321}">
                <p14:modId xmlns:p14="http://schemas.microsoft.com/office/powerpoint/2010/main" val="887557747"/>
              </p:ext>
            </p:extLst>
          </p:nvPr>
        </p:nvGraphicFramePr>
        <p:xfrm>
          <a:off x="883573" y="1828800"/>
          <a:ext cx="10117802" cy="4000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Düz Bağlayıcı 5"/>
          <p:cNvCxnSpPr/>
          <p:nvPr/>
        </p:nvCxnSpPr>
        <p:spPr>
          <a:xfrm flipH="1">
            <a:off x="2581275" y="3133725"/>
            <a:ext cx="3771900" cy="0"/>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Düz Bağlayıcı 9"/>
          <p:cNvCxnSpPr/>
          <p:nvPr/>
        </p:nvCxnSpPr>
        <p:spPr>
          <a:xfrm flipV="1">
            <a:off x="2581275" y="3133725"/>
            <a:ext cx="0" cy="171450"/>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Düz Bağlayıcı 11"/>
          <p:cNvCxnSpPr/>
          <p:nvPr/>
        </p:nvCxnSpPr>
        <p:spPr>
          <a:xfrm flipH="1">
            <a:off x="6353175" y="3133725"/>
            <a:ext cx="31623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V="1">
            <a:off x="9515475" y="3133725"/>
            <a:ext cx="0" cy="10001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7877176" y="4681538"/>
            <a:ext cx="523874" cy="0"/>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5420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Kurumsal Risk ve Güvence </a:t>
            </a:r>
            <a:br>
              <a:rPr lang="tr-TR" sz="3200" b="1">
                <a:solidFill>
                  <a:srgbClr val="002060"/>
                </a:solidFill>
                <a:latin typeface="+mn-lt"/>
                <a:ea typeface="+mn-ea"/>
                <a:cs typeface="+mn-cs"/>
              </a:rPr>
            </a:br>
            <a:r>
              <a:rPr lang="tr-TR" sz="3200" b="1">
                <a:solidFill>
                  <a:srgbClr val="002060"/>
                </a:solidFill>
                <a:latin typeface="+mn-lt"/>
                <a:ea typeface="+mn-ea"/>
                <a:cs typeface="+mn-cs"/>
              </a:rPr>
              <a:t>Koordinatörlüğü </a:t>
            </a:r>
            <a:br>
              <a:rPr lang="tr-TR" sz="3200" b="1">
                <a:solidFill>
                  <a:srgbClr val="002060"/>
                </a:solidFill>
                <a:latin typeface="+mn-lt"/>
                <a:ea typeface="+mn-ea"/>
                <a:cs typeface="+mn-cs"/>
              </a:rPr>
            </a:br>
            <a:r>
              <a:rPr lang="tr-TR" sz="3200" b="1">
                <a:solidFill>
                  <a:srgbClr val="002060"/>
                </a:solidFill>
                <a:latin typeface="+mn-lt"/>
                <a:ea typeface="+mn-ea"/>
                <a:cs typeface="+mn-cs"/>
              </a:rPr>
              <a:t>Organizasyon Şeması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p:txBody>
      </p:sp>
      <p:pic>
        <p:nvPicPr>
          <p:cNvPr id="6" name="Resim 5"/>
          <p:cNvPicPr>
            <a:picLocks noChangeAspect="1"/>
          </p:cNvPicPr>
          <p:nvPr/>
        </p:nvPicPr>
        <p:blipFill>
          <a:blip r:embed="rId4"/>
          <a:stretch>
            <a:fillRect/>
          </a:stretch>
        </p:blipFill>
        <p:spPr>
          <a:xfrm>
            <a:off x="2292073" y="1517647"/>
            <a:ext cx="8157461" cy="4399530"/>
          </a:xfrm>
          <a:prstGeom prst="rect">
            <a:avLst/>
          </a:prstGeom>
        </p:spPr>
      </p:pic>
    </p:spTree>
    <p:extLst>
      <p:ext uri="{BB962C8B-B14F-4D97-AF65-F5344CB8AC3E}">
        <p14:creationId xmlns:p14="http://schemas.microsoft.com/office/powerpoint/2010/main" val="84249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6D4D5-DB65-1B43-9773-E1CC4FBB25CC}"/>
              </a:ext>
            </a:extLst>
          </p:cNvPr>
          <p:cNvSpPr>
            <a:spLocks noGrp="1"/>
          </p:cNvSpPr>
          <p:nvPr>
            <p:ph type="title"/>
          </p:nvPr>
        </p:nvSpPr>
        <p:spPr>
          <a:xfrm>
            <a:off x="160257" y="160256"/>
            <a:ext cx="11560688" cy="1132835"/>
          </a:xfrm>
        </p:spPr>
        <p:txBody>
          <a:bodyPr>
            <a:noAutofit/>
          </a:bodyPr>
          <a:lstStyle/>
          <a:p>
            <a:r>
              <a:rPr lang="tr-TR" sz="3200" b="1">
                <a:solidFill>
                  <a:srgbClr val="002060"/>
                </a:solidFill>
                <a:latin typeface="+mn-lt"/>
                <a:ea typeface="+mn-ea"/>
                <a:cs typeface="+mn-cs"/>
              </a:rPr>
              <a:t>Mevzuat Çalışması</a:t>
            </a:r>
          </a:p>
        </p:txBody>
      </p:sp>
      <p:sp>
        <p:nvSpPr>
          <p:cNvPr id="3" name="İçerik Yer Tutucusu 2">
            <a:extLst>
              <a:ext uri="{FF2B5EF4-FFF2-40B4-BE49-F238E27FC236}">
                <a16:creationId xmlns:a16="http://schemas.microsoft.com/office/drawing/2014/main" id="{3FAD71B7-2B05-6244-92EC-9E7FC24D204C}"/>
              </a:ext>
            </a:extLst>
          </p:cNvPr>
          <p:cNvSpPr>
            <a:spLocks noGrp="1"/>
          </p:cNvSpPr>
          <p:nvPr>
            <p:ph idx="1"/>
          </p:nvPr>
        </p:nvSpPr>
        <p:spPr>
          <a:xfrm>
            <a:off x="160257" y="942109"/>
            <a:ext cx="11821211" cy="4984304"/>
          </a:xfrm>
        </p:spPr>
        <p:txBody>
          <a:bodyPr>
            <a:normAutofit/>
          </a:bodyPr>
          <a:lstStyle/>
          <a:p>
            <a:pPr marL="457200" lvl="1" indent="0">
              <a:buNone/>
            </a:pPr>
            <a:endParaRPr lang="tr-TR" sz="30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2800" b="1">
              <a:solidFill>
                <a:schemeClr val="accent4">
                  <a:lumMod val="75000"/>
                </a:schemeClr>
              </a:solidFill>
            </a:endParaRPr>
          </a:p>
          <a:p>
            <a:pPr marL="457200" lvl="1" indent="0">
              <a:buNone/>
            </a:pPr>
            <a:endParaRPr lang="tr-TR" sz="30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a:latin typeface="Times New Roman" charset="-94"/>
              <a:ea typeface="Times New Roman" charset="-94"/>
              <a:cs typeface="Times New Roman" charset="-94"/>
            </a:endParaRPr>
          </a:p>
          <a:p>
            <a:pPr marL="457200" lvl="1" indent="0">
              <a:buNone/>
            </a:pPr>
            <a:endParaRPr lang="tr-TR" sz="2800">
              <a:latin typeface="Times New Roman" charset="-94"/>
              <a:ea typeface="Times New Roman" charset="-94"/>
              <a:cs typeface="Times New Roman" charset="-94"/>
            </a:endParaRPr>
          </a:p>
          <a:p>
            <a:pPr marL="0" lvl="0" indent="0">
              <a:buNone/>
            </a:pPr>
            <a:endParaRPr lang="tr-TR"/>
          </a:p>
          <a:p>
            <a:pPr marL="0" lvl="0" indent="0">
              <a:buNone/>
            </a:pPr>
            <a:endParaRPr lang="tr-TR"/>
          </a:p>
          <a:p>
            <a:pPr marL="0" lvl="0" indent="0">
              <a:buNone/>
            </a:pPr>
            <a:endParaRPr lang="tr-TR"/>
          </a:p>
        </p:txBody>
      </p:sp>
      <p:sp>
        <p:nvSpPr>
          <p:cNvPr id="4" name="Dikdörtgen 3"/>
          <p:cNvSpPr/>
          <p:nvPr/>
        </p:nvSpPr>
        <p:spPr>
          <a:xfrm>
            <a:off x="581891" y="2305616"/>
            <a:ext cx="8562109" cy="1815882"/>
          </a:xfrm>
          <a:prstGeom prst="rect">
            <a:avLst/>
          </a:prstGeom>
        </p:spPr>
        <p:txBody>
          <a:bodyPr wrap="square">
            <a:spAutoFit/>
          </a:bodyPr>
          <a:lstStyle/>
          <a:p>
            <a:pPr marL="914400" lvl="1" indent="-457200">
              <a:buFont typeface="Wingdings" panose="05000000000000000000" pitchFamily="2" charset="2"/>
              <a:buChar char="Ø"/>
            </a:pPr>
            <a:r>
              <a:rPr lang="tr-TR" sz="2800">
                <a:solidFill>
                  <a:srgbClr val="0070C0"/>
                </a:solidFill>
              </a:rPr>
              <a:t>Denetim Komitesi Yönergesi</a:t>
            </a:r>
          </a:p>
          <a:p>
            <a:pPr marL="914400" lvl="1" indent="-457200">
              <a:buFont typeface="Wingdings" panose="05000000000000000000" pitchFamily="2" charset="2"/>
              <a:buChar char="Ø"/>
            </a:pPr>
            <a:r>
              <a:rPr lang="tr-TR" sz="2800">
                <a:solidFill>
                  <a:srgbClr val="0070C0"/>
                </a:solidFill>
              </a:rPr>
              <a:t>Kurumsal Risk ve Güvence Yönetmeliği</a:t>
            </a:r>
          </a:p>
          <a:p>
            <a:pPr marL="914400" lvl="1" indent="-457200">
              <a:buFont typeface="Wingdings" panose="05000000000000000000" pitchFamily="2" charset="2"/>
              <a:buChar char="Ø"/>
            </a:pPr>
            <a:r>
              <a:rPr lang="tr-TR" sz="2800">
                <a:solidFill>
                  <a:srgbClr val="0070C0"/>
                </a:solidFill>
              </a:rPr>
              <a:t>İç Kontrol ve Uyum Yönergesi</a:t>
            </a:r>
          </a:p>
          <a:p>
            <a:pPr marL="914400" lvl="1" indent="-457200">
              <a:buFont typeface="Wingdings" panose="05000000000000000000" pitchFamily="2" charset="2"/>
              <a:buChar char="Ø"/>
            </a:pPr>
            <a:r>
              <a:rPr lang="tr-TR" sz="2800">
                <a:solidFill>
                  <a:srgbClr val="0070C0"/>
                </a:solidFill>
              </a:rPr>
              <a:t>İç Denetim Yönergesi</a:t>
            </a:r>
          </a:p>
        </p:txBody>
      </p:sp>
    </p:spTree>
    <p:extLst>
      <p:ext uri="{BB962C8B-B14F-4D97-AF65-F5344CB8AC3E}">
        <p14:creationId xmlns:p14="http://schemas.microsoft.com/office/powerpoint/2010/main" val="759793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8viWoFsBUGZ.XOm6fYm.w"/>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KK xmlns="064e1df5-319a-4766-bfbe-ef6f666af892" xsi:nil="true"/>
    <SharedWithUsers xmlns="8b7a6527-a207-4e24-af5a-459b1b5eaa84">
      <UserInfo>
        <DisplayName>NİHAL SAĞLAM</DisplayName>
        <AccountId>12</AccountId>
        <AccountType/>
      </UserInfo>
      <UserInfo>
        <DisplayName>RECEP ŞİMŞEK</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143B0EBE28EDC8448EEAFA46FE756B40" ma:contentTypeVersion="6" ma:contentTypeDescription="Yeni belge oluşturun." ma:contentTypeScope="" ma:versionID="4418f8724bceb528a8bf6fa6ecdbdcd1">
  <xsd:schema xmlns:xsd="http://www.w3.org/2001/XMLSchema" xmlns:xs="http://www.w3.org/2001/XMLSchema" xmlns:p="http://schemas.microsoft.com/office/2006/metadata/properties" xmlns:ns2="064e1df5-319a-4766-bfbe-ef6f666af892" xmlns:ns3="8b7a6527-a207-4e24-af5a-459b1b5eaa84" targetNamespace="http://schemas.microsoft.com/office/2006/metadata/properties" ma:root="true" ma:fieldsID="6cf61fac309ad446cf20d28de4825adc" ns2:_="" ns3:_="">
    <xsd:import namespace="064e1df5-319a-4766-bfbe-ef6f666af892"/>
    <xsd:import namespace="8b7a6527-a207-4e24-af5a-459b1b5eaa84"/>
    <xsd:element name="properties">
      <xsd:complexType>
        <xsd:sequence>
          <xsd:element name="documentManagement">
            <xsd:complexType>
              <xsd:all>
                <xsd:element ref="ns2:KKK" minOccurs="0"/>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e1df5-319a-4766-bfbe-ef6f666af892" elementFormDefault="qualified">
    <xsd:import namespace="http://schemas.microsoft.com/office/2006/documentManagement/types"/>
    <xsd:import namespace="http://schemas.microsoft.com/office/infopath/2007/PartnerControls"/>
    <xsd:element name="KKK" ma:index="8" nillable="true" ma:displayName="KKK" ma:format="DateOnly" ma:internalName="KKK">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a6527-a207-4e24-af5a-459b1b5eaa84"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21E2DF-8FC7-4542-9A91-77F49B8D10EC}">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8b7a6527-a207-4e24-af5a-459b1b5eaa84"/>
    <ds:schemaRef ds:uri="064e1df5-319a-4766-bfbe-ef6f666af892"/>
    <ds:schemaRef ds:uri="http://www.w3.org/XML/1998/namespace"/>
  </ds:schemaRefs>
</ds:datastoreItem>
</file>

<file path=customXml/itemProps2.xml><?xml version="1.0" encoding="utf-8"?>
<ds:datastoreItem xmlns:ds="http://schemas.openxmlformats.org/officeDocument/2006/customXml" ds:itemID="{4BAFEB1D-81FF-4054-ACB6-9200CDF308EE}">
  <ds:schemaRefs>
    <ds:schemaRef ds:uri="http://schemas.microsoft.com/sharepoint/v3/contenttype/forms"/>
  </ds:schemaRefs>
</ds:datastoreItem>
</file>

<file path=customXml/itemProps3.xml><?xml version="1.0" encoding="utf-8"?>
<ds:datastoreItem xmlns:ds="http://schemas.openxmlformats.org/officeDocument/2006/customXml" ds:itemID="{D7E444C6-9A60-4748-8634-A6FCC1D31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e1df5-319a-4766-bfbe-ef6f666af892"/>
    <ds:schemaRef ds:uri="8b7a6527-a207-4e24-af5a-459b1b5eaa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459</Words>
  <Application>Microsoft Office PowerPoint</Application>
  <PresentationFormat>Geniş ekran</PresentationFormat>
  <Paragraphs>260</Paragraphs>
  <Slides>17</Slides>
  <Notes>17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Calibri Light</vt:lpstr>
      <vt:lpstr>Noto Sans Symbols</vt:lpstr>
      <vt:lpstr>Times New Roman</vt:lpstr>
      <vt:lpstr>Wingdings</vt:lpstr>
      <vt:lpstr>Office Teması</vt:lpstr>
      <vt:lpstr>PowerPoint Sunusu</vt:lpstr>
      <vt:lpstr>PowerPoint Sunusu</vt:lpstr>
      <vt:lpstr>İç Denetim ve İlişkili Konular </vt:lpstr>
      <vt:lpstr>İç Denetim ve İlişkili Konular </vt:lpstr>
      <vt:lpstr>İç Denetim ve İlişkili Konular </vt:lpstr>
      <vt:lpstr>Kurumsal Risk ve  Güvence Koordinatörlüğü Organizasyon Şeması</vt:lpstr>
      <vt:lpstr>Kurumsal Risk ve  Güvence Koordinatörlüğü Organizasyon Şeması</vt:lpstr>
      <vt:lpstr>Kurumsal Risk ve Güvence  Koordinatörlüğü  Organizasyon Şeması</vt:lpstr>
      <vt:lpstr>Mevzuat Çalışması</vt:lpstr>
      <vt:lpstr>Mevzuat Çalışması</vt:lpstr>
      <vt:lpstr>Koordinatörlük Eylem Planı</vt:lpstr>
      <vt:lpstr>Koordinatörlük Eylem Planı</vt:lpstr>
      <vt:lpstr>Koordinatörlük Eylem Planı</vt:lpstr>
      <vt:lpstr>Koordinatörlük Eylem Planı</vt:lpstr>
      <vt:lpstr>Koordinatörlük Eylem Planı</vt:lpstr>
      <vt:lpstr>Beklenti, Görüş ve Öneriler</vt:lpstr>
      <vt:lpstr>Katıldığınız için Teşekkür Ederiz!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TUĞÇE ÇELİK TEMUR</dc:creator>
  <cp:lastModifiedBy>Hami AYDIN</cp:lastModifiedBy>
  <cp:revision>279</cp:revision>
  <cp:lastPrinted>2021-01-28T06:03:00Z</cp:lastPrinted>
  <dcterms:created xsi:type="dcterms:W3CDTF">2018-12-19T06:43:02Z</dcterms:created>
  <dcterms:modified xsi:type="dcterms:W3CDTF">2021-02-03T11:31:38Z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0x010100143B0EBE28EDC8448EEAFA46FE756B40</vt:lpwstr>
  </property>
</Properties>
</file>